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56" r:id="rId2"/>
    <p:sldId id="268" r:id="rId3"/>
    <p:sldId id="269" r:id="rId4"/>
    <p:sldId id="270" r:id="rId5"/>
    <p:sldId id="271" r:id="rId6"/>
    <p:sldId id="272" r:id="rId7"/>
    <p:sldId id="274" r:id="rId8"/>
    <p:sldId id="301" r:id="rId9"/>
    <p:sldId id="294" r:id="rId10"/>
    <p:sldId id="295" r:id="rId11"/>
    <p:sldId id="296" r:id="rId12"/>
    <p:sldId id="306" r:id="rId13"/>
    <p:sldId id="281" r:id="rId14"/>
    <p:sldId id="275" r:id="rId15"/>
    <p:sldId id="302" r:id="rId16"/>
    <p:sldId id="260" r:id="rId17"/>
    <p:sldId id="285" r:id="rId18"/>
    <p:sldId id="298" r:id="rId19"/>
    <p:sldId id="299" r:id="rId20"/>
    <p:sldId id="305" r:id="rId21"/>
    <p:sldId id="303" r:id="rId22"/>
    <p:sldId id="289" r:id="rId23"/>
    <p:sldId id="293" r:id="rId24"/>
    <p:sldId id="300" r:id="rId25"/>
    <p:sldId id="261" r:id="rId26"/>
    <p:sldId id="263" r:id="rId27"/>
    <p:sldId id="262" r:id="rId28"/>
    <p:sldId id="297" r:id="rId29"/>
    <p:sldId id="265" r:id="rId30"/>
    <p:sldId id="257" r:id="rId31"/>
    <p:sldId id="264" r:id="rId32"/>
    <p:sldId id="267" r:id="rId33"/>
    <p:sldId id="304" r:id="rId34"/>
    <p:sldId id="266" r:id="rId35"/>
    <p:sldId id="25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99C"/>
    <a:srgbClr val="F72442"/>
    <a:srgbClr val="FF8639"/>
    <a:srgbClr val="219E52"/>
    <a:srgbClr val="6B2884"/>
    <a:srgbClr val="663300"/>
    <a:srgbClr val="FFEF39"/>
    <a:srgbClr val="F78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p:scale>
          <a:sx n="80" d="100"/>
          <a:sy n="80" d="100"/>
        </p:scale>
        <p:origin x="-594" y="-3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6E4F5-1D61-4D40-BDC6-5DDB7EBA1172}" type="datetimeFigureOut">
              <a:rPr lang="en-GB" smtClean="0"/>
              <a:t>07/05/2019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26066-5D90-41D3-8207-1FA90EF694BC}" type="slidenum">
              <a:rPr lang="en-GB" smtClean="0"/>
              <a:t>‹#›</a:t>
            </a:fld>
            <a:endParaRPr lang="en-GB" dirty="0"/>
          </a:p>
        </p:txBody>
      </p:sp>
    </p:spTree>
    <p:extLst>
      <p:ext uri="{BB962C8B-B14F-4D97-AF65-F5344CB8AC3E}">
        <p14:creationId xmlns:p14="http://schemas.microsoft.com/office/powerpoint/2010/main" val="337655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Neurodiversity</a:t>
            </a:r>
            <a:r>
              <a:rPr lang="en-US" baseline="0" dirty="0" smtClean="0"/>
              <a:t> Celebration Week</a:t>
            </a:r>
          </a:p>
          <a:p>
            <a:endParaRPr lang="en-US" baseline="0" dirty="0" smtClean="0"/>
          </a:p>
          <a:p>
            <a:r>
              <a:rPr lang="en-US" dirty="0" smtClean="0">
                <a:solidFill>
                  <a:srgbClr val="0070C0"/>
                </a:solidFill>
              </a:rPr>
              <a:t>Introduce pupils to Neurodiversity</a:t>
            </a:r>
            <a:r>
              <a:rPr lang="en-US" baseline="0" dirty="0" smtClean="0">
                <a:solidFill>
                  <a:srgbClr val="0070C0"/>
                </a:solidFill>
              </a:rPr>
              <a:t> week. A week of celebration with a focus on neurodevelopmental conditions and the strengths of those with these diagnoses. (Document attached to email about Sienna Castelon who developed the concept of neurodiversity week). </a:t>
            </a:r>
            <a:endParaRPr lang="en-GB" dirty="0">
              <a:solidFill>
                <a:srgbClr val="0070C0"/>
              </a:solidFill>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1</a:t>
            </a:fld>
            <a:endParaRPr lang="en-GB" dirty="0"/>
          </a:p>
        </p:txBody>
      </p:sp>
    </p:spTree>
    <p:extLst>
      <p:ext uri="{BB962C8B-B14F-4D97-AF65-F5344CB8AC3E}">
        <p14:creationId xmlns:p14="http://schemas.microsoft.com/office/powerpoint/2010/main" val="361640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with ADHD can do amazing things – Justin Timberlake and Ant McPartlin.</a:t>
            </a:r>
          </a:p>
          <a:p>
            <a:endParaRPr lang="en-US" baseline="0" dirty="0" smtClean="0"/>
          </a:p>
          <a:p>
            <a:r>
              <a:rPr lang="en-US" baseline="0" dirty="0" smtClean="0"/>
              <a:t>This may be an opportunity for someone in the school community with ADHD to talk about their ADHD and how it has helps them to do amazing things. This person may be a Child, Teacher, Governor, Parent, Local business person etc. Anyone that has a positive story that can be shared about their own diagnosis.</a:t>
            </a:r>
          </a:p>
        </p:txBody>
      </p:sp>
      <p:sp>
        <p:nvSpPr>
          <p:cNvPr id="4" name="Slide Number Placeholder 3"/>
          <p:cNvSpPr>
            <a:spLocks noGrp="1"/>
          </p:cNvSpPr>
          <p:nvPr>
            <p:ph type="sldNum" sz="quarter" idx="10"/>
          </p:nvPr>
        </p:nvSpPr>
        <p:spPr/>
        <p:txBody>
          <a:bodyPr/>
          <a:lstStyle/>
          <a:p>
            <a:fld id="{20126066-5D90-41D3-8207-1FA90EF694BC}" type="slidenum">
              <a:rPr lang="en-GB" smtClean="0"/>
              <a:t>10</a:t>
            </a:fld>
            <a:endParaRPr lang="en-GB" dirty="0"/>
          </a:p>
        </p:txBody>
      </p:sp>
    </p:spTree>
    <p:extLst>
      <p:ext uri="{BB962C8B-B14F-4D97-AF65-F5344CB8AC3E}">
        <p14:creationId xmlns:p14="http://schemas.microsoft.com/office/powerpoint/2010/main" val="1732047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ADHD can do amazing things – Michael Phelps and Robbie Williams.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11</a:t>
            </a:fld>
            <a:endParaRPr lang="en-GB" dirty="0"/>
          </a:p>
        </p:txBody>
      </p:sp>
    </p:spTree>
    <p:extLst>
      <p:ext uri="{BB962C8B-B14F-4D97-AF65-F5344CB8AC3E}">
        <p14:creationId xmlns:p14="http://schemas.microsoft.com/office/powerpoint/2010/main" val="65587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with ADHD can do amazing things – Emma Watson and Simone Biles.</a:t>
            </a:r>
          </a:p>
          <a:p>
            <a:endParaRPr lang="en-US" baseline="0" dirty="0" smtClean="0"/>
          </a:p>
          <a:p>
            <a:r>
              <a:rPr lang="en-US" baseline="0" dirty="0" smtClean="0"/>
              <a:t>This may be an opportunity for someone in the school community with ADHD to talk about their ADHD and how it has helps them to do amazing things. This person may be a Child, Teacher, Governor, Parent, Local business person etc. Anyone that has a positive story that can be shared about their own diagnosis.</a:t>
            </a:r>
          </a:p>
        </p:txBody>
      </p:sp>
      <p:sp>
        <p:nvSpPr>
          <p:cNvPr id="4" name="Slide Number Placeholder 3"/>
          <p:cNvSpPr>
            <a:spLocks noGrp="1"/>
          </p:cNvSpPr>
          <p:nvPr>
            <p:ph type="sldNum" sz="quarter" idx="10"/>
          </p:nvPr>
        </p:nvSpPr>
        <p:spPr/>
        <p:txBody>
          <a:bodyPr/>
          <a:lstStyle/>
          <a:p>
            <a:fld id="{20126066-5D90-41D3-8207-1FA90EF694BC}" type="slidenum">
              <a:rPr lang="en-GB" smtClean="0"/>
              <a:t>12</a:t>
            </a:fld>
            <a:endParaRPr lang="en-GB" dirty="0"/>
          </a:p>
        </p:txBody>
      </p:sp>
    </p:spTree>
    <p:extLst>
      <p:ext uri="{BB962C8B-B14F-4D97-AF65-F5344CB8AC3E}">
        <p14:creationId xmlns:p14="http://schemas.microsoft.com/office/powerpoint/2010/main" val="173204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Phelps – Talkin</a:t>
            </a:r>
            <a:r>
              <a:rPr lang="en-US" baseline="0" dirty="0" smtClean="0"/>
              <a:t>g Heads</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13</a:t>
            </a:fld>
            <a:endParaRPr lang="en-GB" dirty="0"/>
          </a:p>
        </p:txBody>
      </p:sp>
    </p:spTree>
    <p:extLst>
      <p:ext uri="{BB962C8B-B14F-4D97-AF65-F5344CB8AC3E}">
        <p14:creationId xmlns:p14="http://schemas.microsoft.com/office/powerpoint/2010/main" val="106160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ASC? Autistic Spectrum Condition</a:t>
            </a:r>
          </a:p>
          <a:p>
            <a:endParaRPr lang="en-US" baseline="0" dirty="0" smtClean="0"/>
          </a:p>
          <a:p>
            <a:r>
              <a:rPr lang="en-US" baseline="0" dirty="0" smtClean="0"/>
              <a:t>Some people call it Autism.</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14</a:t>
            </a:fld>
            <a:endParaRPr lang="en-GB" dirty="0"/>
          </a:p>
        </p:txBody>
      </p:sp>
    </p:spTree>
    <p:extLst>
      <p:ext uri="{BB962C8B-B14F-4D97-AF65-F5344CB8AC3E}">
        <p14:creationId xmlns:p14="http://schemas.microsoft.com/office/powerpoint/2010/main" val="227182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Autism affect someone? – May like to play on their own, may find talking to others difficult, may not like loud noises, may like to play the same games without change, may get upset quickly.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15</a:t>
            </a:fld>
            <a:endParaRPr lang="en-GB" dirty="0"/>
          </a:p>
        </p:txBody>
      </p:sp>
    </p:spTree>
    <p:extLst>
      <p:ext uri="{BB962C8B-B14F-4D97-AF65-F5344CB8AC3E}">
        <p14:creationId xmlns:p14="http://schemas.microsoft.com/office/powerpoint/2010/main" val="416601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100 people have Autism.</a:t>
            </a:r>
            <a:endParaRPr lang="en-GB" dirty="0" smtClean="0"/>
          </a:p>
          <a:p>
            <a:endParaRPr lang="en-GB" dirty="0" smtClean="0"/>
          </a:p>
          <a:p>
            <a:r>
              <a:rPr lang="en-GB" dirty="0" smtClean="0"/>
              <a:t>700,000 people in the UK have autism.</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16</a:t>
            </a:fld>
            <a:endParaRPr lang="en-GB" dirty="0"/>
          </a:p>
        </p:txBody>
      </p:sp>
    </p:spTree>
    <p:extLst>
      <p:ext uri="{BB962C8B-B14F-4D97-AF65-F5344CB8AC3E}">
        <p14:creationId xmlns:p14="http://schemas.microsoft.com/office/powerpoint/2010/main" val="803538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Autism Video.</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17</a:t>
            </a:fld>
            <a:endParaRPr lang="en-GB" dirty="0"/>
          </a:p>
        </p:txBody>
      </p:sp>
    </p:spTree>
    <p:extLst>
      <p:ext uri="{BB962C8B-B14F-4D97-AF65-F5344CB8AC3E}">
        <p14:creationId xmlns:p14="http://schemas.microsoft.com/office/powerpoint/2010/main" val="376384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Autism can do amazing</a:t>
            </a:r>
            <a:r>
              <a:rPr lang="en-US" baseline="0" dirty="0" smtClean="0"/>
              <a:t> things – Steve Jobs and Anne Hegerty.</a:t>
            </a:r>
          </a:p>
          <a:p>
            <a:endParaRPr lang="en-US" baseline="0" dirty="0" smtClean="0"/>
          </a:p>
          <a:p>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18</a:t>
            </a:fld>
            <a:endParaRPr lang="en-GB" dirty="0"/>
          </a:p>
        </p:txBody>
      </p:sp>
    </p:spTree>
    <p:extLst>
      <p:ext uri="{BB962C8B-B14F-4D97-AF65-F5344CB8AC3E}">
        <p14:creationId xmlns:p14="http://schemas.microsoft.com/office/powerpoint/2010/main" val="120417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Autism can do amazing things – Mikey Brannigan and Chris</a:t>
            </a:r>
            <a:r>
              <a:rPr lang="en-US" baseline="0" dirty="0" smtClean="0"/>
              <a:t> Packham</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19</a:t>
            </a:fld>
            <a:endParaRPr lang="en-GB" dirty="0"/>
          </a:p>
        </p:txBody>
      </p:sp>
    </p:spTree>
    <p:extLst>
      <p:ext uri="{BB962C8B-B14F-4D97-AF65-F5344CB8AC3E}">
        <p14:creationId xmlns:p14="http://schemas.microsoft.com/office/powerpoint/2010/main" val="124254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solidFill>
                  <a:srgbClr val="000000"/>
                </a:solidFill>
                <a:latin typeface="Tw Cen MT"/>
              </a:rPr>
              <a:t>We are all different.</a:t>
            </a:r>
          </a:p>
          <a:p>
            <a:endParaRPr lang="en-US" sz="1100" b="0" i="0" u="none" strike="noStrike" baseline="0" dirty="0" smtClean="0">
              <a:solidFill>
                <a:srgbClr val="000000"/>
              </a:solidFill>
              <a:latin typeface="Tw Cen MT"/>
            </a:endParaRPr>
          </a:p>
          <a:p>
            <a:r>
              <a:rPr lang="en-US" sz="1100" b="0" i="0" u="none" strike="noStrike" baseline="0" dirty="0" smtClean="0">
                <a:solidFill>
                  <a:srgbClr val="000000"/>
                </a:solidFill>
                <a:latin typeface="Tw Cen MT"/>
              </a:rPr>
              <a:t>An opportunity to reflect on the positives of being different. </a:t>
            </a:r>
            <a:endParaRPr lang="en-GB" sz="1100" b="0" i="0" u="none" strike="noStrike" baseline="0" dirty="0" smtClean="0">
              <a:solidFill>
                <a:srgbClr val="000000"/>
              </a:solidFill>
              <a:latin typeface="Tw Cen MT"/>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2</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Tourette’s Syndrome?</a:t>
            </a:r>
          </a:p>
          <a:p>
            <a:endParaRPr lang="en-GB" dirty="0" smtClean="0"/>
          </a:p>
          <a:p>
            <a:r>
              <a:rPr lang="en-GB" dirty="0" smtClean="0"/>
              <a:t>Our brains are very, very busy things. Our brains tell our body what to do. For example, our brains tell our bodies when to breathe, which part to move, what to say and lot and lots of other things.</a:t>
            </a:r>
          </a:p>
          <a:p>
            <a:r>
              <a:rPr lang="en-GB" dirty="0" smtClean="0"/>
              <a:t>Because our brains are super busy telling every part of our body what to do, it has to have lots of helpers called Neuro-transmitters that go all over our bodies passing messages from our brains.</a:t>
            </a:r>
          </a:p>
          <a:p>
            <a:r>
              <a:rPr lang="en-GB" sz="1100" b="0" i="0" u="none" strike="noStrike" baseline="0" dirty="0" smtClean="0">
                <a:solidFill>
                  <a:srgbClr val="000000"/>
                </a:solidFill>
                <a:latin typeface="Tw Cen MT"/>
              </a:rPr>
              <a:t>In people with Tourette’s Syndrome, these neuro-transmitters don’t work properly. This causes TICS.</a:t>
            </a:r>
          </a:p>
        </p:txBody>
      </p:sp>
      <p:sp>
        <p:nvSpPr>
          <p:cNvPr id="4" name="Slide Number Placeholder 3"/>
          <p:cNvSpPr>
            <a:spLocks noGrp="1"/>
          </p:cNvSpPr>
          <p:nvPr>
            <p:ph type="sldNum" sz="quarter" idx="10"/>
          </p:nvPr>
        </p:nvSpPr>
        <p:spPr/>
        <p:txBody>
          <a:bodyPr/>
          <a:lstStyle/>
          <a:p>
            <a:fld id="{20126066-5D90-41D3-8207-1FA90EF694BC}" type="slidenum">
              <a:rPr lang="en-GB" smtClean="0"/>
              <a:t>20</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a:t>
            </a:r>
            <a:r>
              <a:rPr lang="en-US" baseline="0" dirty="0" smtClean="0"/>
              <a:t> dyslexia affect someone – may find it hard to read, may make regular spelling mistakes, can be slow at writing, can struggle to learn the name’s and sounds of letters, might say things in the wrong order or hear sounds differently.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21</a:t>
            </a:fld>
            <a:endParaRPr lang="en-GB" dirty="0"/>
          </a:p>
        </p:txBody>
      </p:sp>
    </p:spTree>
    <p:extLst>
      <p:ext uri="{BB962C8B-B14F-4D97-AF65-F5344CB8AC3E}">
        <p14:creationId xmlns:p14="http://schemas.microsoft.com/office/powerpoint/2010/main" val="2691722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Dyslexia can look like for a person</a:t>
            </a:r>
            <a:r>
              <a:rPr lang="en-US" baseline="0" dirty="0" smtClean="0"/>
              <a:t> with the condition.</a:t>
            </a:r>
          </a:p>
          <a:p>
            <a:endParaRPr lang="en-US" baseline="0" dirty="0" smtClean="0"/>
          </a:p>
          <a:p>
            <a:r>
              <a:rPr lang="en-US" baseline="0" dirty="0" smtClean="0"/>
              <a:t>For people with dyslexia, it can be hard to read lots of words on a page. Lots of people with dyslexia tell us that the words feel like they are jumping around on the page. People with Dyslexia also tell us that words can appear jumbled or  the wrong way round which is confusing and makes reading very slow.</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22</a:t>
            </a:fld>
            <a:endParaRPr lang="en-GB" dirty="0"/>
          </a:p>
        </p:txBody>
      </p:sp>
    </p:spTree>
    <p:extLst>
      <p:ext uri="{BB962C8B-B14F-4D97-AF65-F5344CB8AC3E}">
        <p14:creationId xmlns:p14="http://schemas.microsoft.com/office/powerpoint/2010/main" val="4270805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5</a:t>
            </a:r>
            <a:r>
              <a:rPr lang="en-US" baseline="0" dirty="0" smtClean="0"/>
              <a:t> people have dyslexia.</a:t>
            </a:r>
          </a:p>
          <a:p>
            <a:endParaRPr lang="en-US" baseline="0" dirty="0" smtClean="0"/>
          </a:p>
          <a:p>
            <a:r>
              <a:rPr lang="en-US" baseline="0" dirty="0" smtClean="0"/>
              <a:t>5 – 17% of school age children have dyslexia.</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23</a:t>
            </a:fld>
            <a:endParaRPr lang="en-GB" dirty="0"/>
          </a:p>
        </p:txBody>
      </p:sp>
    </p:spTree>
    <p:extLst>
      <p:ext uri="{BB962C8B-B14F-4D97-AF65-F5344CB8AC3E}">
        <p14:creationId xmlns:p14="http://schemas.microsoft.com/office/powerpoint/2010/main" val="94769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Dyslexia can do amazing things – Richard Branson and Will Smith.</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smtClean="0"/>
          </a:p>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24</a:t>
            </a:fld>
            <a:endParaRPr lang="en-GB" dirty="0"/>
          </a:p>
        </p:txBody>
      </p:sp>
    </p:spTree>
    <p:extLst>
      <p:ext uri="{BB962C8B-B14F-4D97-AF65-F5344CB8AC3E}">
        <p14:creationId xmlns:p14="http://schemas.microsoft.com/office/powerpoint/2010/main" val="2215281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Tourette’s Syndrome?</a:t>
            </a:r>
          </a:p>
          <a:p>
            <a:endParaRPr lang="en-GB" dirty="0" smtClean="0"/>
          </a:p>
          <a:p>
            <a:r>
              <a:rPr lang="en-GB" dirty="0" smtClean="0"/>
              <a:t>Our brains are very, very busy things. Our brains tell our body what to do. For example, our brains tell our bodies when to breathe, which part to move, what to say and lot and lots of other things.</a:t>
            </a:r>
          </a:p>
          <a:p>
            <a:r>
              <a:rPr lang="en-GB" dirty="0" smtClean="0"/>
              <a:t>Because our brains are super busy telling every part of our body what to do, it has to have lots of helpers called Neuro-transmitters that go all over our bodies passing messages from our brains.</a:t>
            </a:r>
          </a:p>
          <a:p>
            <a:r>
              <a:rPr lang="en-GB" sz="1100" b="0" i="0" u="none" strike="noStrike" baseline="0" dirty="0" smtClean="0">
                <a:solidFill>
                  <a:srgbClr val="000000"/>
                </a:solidFill>
                <a:latin typeface="Tw Cen MT"/>
              </a:rPr>
              <a:t>In people with Tourette’s Syndrome, these neuro-transmitters don’t work properly. This causes TICS.</a:t>
            </a:r>
          </a:p>
        </p:txBody>
      </p:sp>
      <p:sp>
        <p:nvSpPr>
          <p:cNvPr id="4" name="Slide Number Placeholder 3"/>
          <p:cNvSpPr>
            <a:spLocks noGrp="1"/>
          </p:cNvSpPr>
          <p:nvPr>
            <p:ph type="sldNum" sz="quarter" idx="10"/>
          </p:nvPr>
        </p:nvSpPr>
        <p:spPr/>
        <p:txBody>
          <a:bodyPr/>
          <a:lstStyle/>
          <a:p>
            <a:fld id="{20126066-5D90-41D3-8207-1FA90EF694BC}" type="slidenum">
              <a:rPr lang="en-GB" smtClean="0"/>
              <a:t>25</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Motor Tics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a:t>
            </a:r>
            <a:r>
              <a:rPr lang="en-GB" baseline="0" dirty="0" smtClean="0"/>
              <a:t> people have twitches or movements that you can see – these are called motor tics.</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26</a:t>
            </a:fld>
            <a:endParaRPr lang="en-GB" dirty="0"/>
          </a:p>
        </p:txBody>
      </p:sp>
    </p:spTree>
    <p:extLst>
      <p:ext uri="{BB962C8B-B14F-4D97-AF65-F5344CB8AC3E}">
        <p14:creationId xmlns:p14="http://schemas.microsoft.com/office/powerpoint/2010/main" val="1183390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Vocal Tics</a:t>
            </a:r>
            <a:endParaRPr lang="en-GB" dirty="0" smtClean="0"/>
          </a:p>
          <a:p>
            <a:endParaRPr lang="en-GB" dirty="0" smtClean="0"/>
          </a:p>
          <a:p>
            <a:r>
              <a:rPr lang="en-GB" dirty="0" smtClean="0"/>
              <a:t>Some people make</a:t>
            </a:r>
            <a:r>
              <a:rPr lang="en-GB" baseline="0" dirty="0" smtClean="0"/>
              <a:t> sounds and noises that you can hear. These are called vocal tics. </a:t>
            </a:r>
          </a:p>
          <a:p>
            <a:r>
              <a:rPr lang="en-GB" baseline="0" dirty="0" smtClean="0"/>
              <a:t>People who have Tourette’s Syndrome do not do tics on purpose.</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27</a:t>
            </a:fld>
            <a:endParaRPr lang="en-GB" dirty="0"/>
          </a:p>
        </p:txBody>
      </p:sp>
    </p:spTree>
    <p:extLst>
      <p:ext uri="{BB962C8B-B14F-4D97-AF65-F5344CB8AC3E}">
        <p14:creationId xmlns:p14="http://schemas.microsoft.com/office/powerpoint/2010/main" val="118339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100 children have Tourette’s Syndrome.</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28</a:t>
            </a:fld>
            <a:endParaRPr lang="en-GB" dirty="0"/>
          </a:p>
        </p:txBody>
      </p:sp>
    </p:spTree>
    <p:extLst>
      <p:ext uri="{BB962C8B-B14F-4D97-AF65-F5344CB8AC3E}">
        <p14:creationId xmlns:p14="http://schemas.microsoft.com/office/powerpoint/2010/main" val="156852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Tics can feel unpleasant.</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29</a:t>
            </a:fld>
            <a:endParaRPr lang="en-GB" dirty="0"/>
          </a:p>
        </p:txBody>
      </p:sp>
    </p:spTree>
    <p:extLst>
      <p:ext uri="{BB962C8B-B14F-4D97-AF65-F5344CB8AC3E}">
        <p14:creationId xmlns:p14="http://schemas.microsoft.com/office/powerpoint/2010/main" val="247251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are different – Skin colour, eye colour, hair colour and disability.</a:t>
            </a:r>
          </a:p>
        </p:txBody>
      </p:sp>
      <p:sp>
        <p:nvSpPr>
          <p:cNvPr id="4" name="Slide Number Placeholder 3"/>
          <p:cNvSpPr>
            <a:spLocks noGrp="1"/>
          </p:cNvSpPr>
          <p:nvPr>
            <p:ph type="sldNum" sz="quarter" idx="10"/>
          </p:nvPr>
        </p:nvSpPr>
        <p:spPr/>
        <p:txBody>
          <a:bodyPr/>
          <a:lstStyle/>
          <a:p>
            <a:fld id="{20126066-5D90-41D3-8207-1FA90EF694BC}" type="slidenum">
              <a:rPr lang="en-GB" smtClean="0"/>
              <a:t>3</a:t>
            </a:fld>
            <a:endParaRPr lang="en-GB" dirty="0"/>
          </a:p>
        </p:txBody>
      </p:sp>
    </p:spTree>
    <p:extLst>
      <p:ext uri="{BB962C8B-B14F-4D97-AF65-F5344CB8AC3E}">
        <p14:creationId xmlns:p14="http://schemas.microsoft.com/office/powerpoint/2010/main" val="3975764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Trying</a:t>
            </a:r>
            <a:r>
              <a:rPr lang="en-US" baseline="0" dirty="0" smtClean="0"/>
              <a:t> to stop a tic hurts.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Ask</a:t>
            </a:r>
            <a:r>
              <a:rPr lang="en-GB" baseline="0" dirty="0" smtClean="0"/>
              <a:t> the pupils - </a:t>
            </a:r>
            <a:r>
              <a:rPr lang="en-GB" dirty="0" smtClean="0"/>
              <a:t>Try not blinking. You can do it for a short time, but the more you do it,</a:t>
            </a:r>
            <a:r>
              <a:rPr lang="en-GB" baseline="0" dirty="0" smtClean="0"/>
              <a:t> the more it hurts. This is what trying to stop a tic is like.</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30</a:t>
            </a:fld>
            <a:endParaRPr lang="en-GB" dirty="0"/>
          </a:p>
        </p:txBody>
      </p:sp>
    </p:spTree>
    <p:extLst>
      <p:ext uri="{BB962C8B-B14F-4D97-AF65-F5344CB8AC3E}">
        <p14:creationId xmlns:p14="http://schemas.microsoft.com/office/powerpoint/2010/main" val="2472510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I do if someone I know</a:t>
            </a:r>
            <a:r>
              <a:rPr lang="en-US" baseline="0" dirty="0" smtClean="0"/>
              <a:t> has Tourette’s Syndrome?</a:t>
            </a:r>
            <a:r>
              <a:rPr lang="en-GB" baseline="0" dirty="0" smtClean="0"/>
              <a:t> – Don’t tease them about their tics, stand up for them if they are being bullied by telling a teacher or another adult, Help them join in – don’t leave them out.</a:t>
            </a:r>
            <a:endParaRPr lang="en-US" baseline="0"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31</a:t>
            </a:fld>
            <a:endParaRPr lang="en-GB" dirty="0"/>
          </a:p>
        </p:txBody>
      </p:sp>
    </p:spTree>
    <p:extLst>
      <p:ext uri="{BB962C8B-B14F-4D97-AF65-F5344CB8AC3E}">
        <p14:creationId xmlns:p14="http://schemas.microsoft.com/office/powerpoint/2010/main" val="390045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Tourette’s can do amazing</a:t>
            </a:r>
            <a:r>
              <a:rPr lang="en-US" baseline="0" dirty="0" smtClean="0"/>
              <a:t> things – Billie Eilish and Chase Raspberry.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32</a:t>
            </a:fld>
            <a:endParaRPr lang="en-GB" dirty="0"/>
          </a:p>
        </p:txBody>
      </p:sp>
    </p:spTree>
    <p:extLst>
      <p:ext uri="{BB962C8B-B14F-4D97-AF65-F5344CB8AC3E}">
        <p14:creationId xmlns:p14="http://schemas.microsoft.com/office/powerpoint/2010/main" val="1284096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Billie Eilish</a:t>
            </a:r>
            <a:r>
              <a:rPr lang="en-US" baseline="0" dirty="0" smtClean="0"/>
              <a:t> – Talking about Tourette’s Syndrome.</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33</a:t>
            </a:fld>
            <a:endParaRPr lang="en-GB" dirty="0"/>
          </a:p>
        </p:txBody>
      </p:sp>
    </p:spTree>
    <p:extLst>
      <p:ext uri="{BB962C8B-B14F-4D97-AF65-F5344CB8AC3E}">
        <p14:creationId xmlns:p14="http://schemas.microsoft.com/office/powerpoint/2010/main" val="2624577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Tourette’s Syndrome can do amazing things – Dan Aykroyd and Tim Howard.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smtClean="0"/>
          </a:p>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34</a:t>
            </a:fld>
            <a:endParaRPr lang="en-GB" dirty="0"/>
          </a:p>
        </p:txBody>
      </p:sp>
    </p:spTree>
    <p:extLst>
      <p:ext uri="{BB962C8B-B14F-4D97-AF65-F5344CB8AC3E}">
        <p14:creationId xmlns:p14="http://schemas.microsoft.com/office/powerpoint/2010/main" val="3376132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35</a:t>
            </a:fld>
            <a:endParaRPr lang="en-GB" dirty="0"/>
          </a:p>
        </p:txBody>
      </p:sp>
    </p:spTree>
    <p:extLst>
      <p:ext uri="{BB962C8B-B14F-4D97-AF65-F5344CB8AC3E}">
        <p14:creationId xmlns:p14="http://schemas.microsoft.com/office/powerpoint/2010/main" val="26634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 are different too.</a:t>
            </a:r>
          </a:p>
          <a:p>
            <a:endParaRPr lang="en-US" dirty="0" smtClean="0"/>
          </a:p>
          <a:p>
            <a:r>
              <a:rPr lang="en-US" dirty="0" smtClean="0"/>
              <a:t>An opportunity</a:t>
            </a:r>
            <a:r>
              <a:rPr lang="en-US" baseline="0" dirty="0" smtClean="0"/>
              <a:t> to discuss how people’s brains may be different; meaning that they learn differently, behave differently, socialise differently etc.</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4</a:t>
            </a:fld>
            <a:endParaRPr lang="en-GB" dirty="0"/>
          </a:p>
        </p:txBody>
      </p:sp>
    </p:spTree>
    <p:extLst>
      <p:ext uri="{BB962C8B-B14F-4D97-AF65-F5344CB8AC3E}">
        <p14:creationId xmlns:p14="http://schemas.microsoft.com/office/powerpoint/2010/main" val="150862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disabilities</a:t>
            </a:r>
            <a:r>
              <a:rPr lang="en-US" baseline="0" dirty="0" smtClean="0"/>
              <a:t> look like this: Some look like this.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5</a:t>
            </a:fld>
            <a:endParaRPr lang="en-GB" dirty="0"/>
          </a:p>
        </p:txBody>
      </p:sp>
    </p:spTree>
    <p:extLst>
      <p:ext uri="{BB962C8B-B14F-4D97-AF65-F5344CB8AC3E}">
        <p14:creationId xmlns:p14="http://schemas.microsoft.com/office/powerpoint/2010/main" val="296646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all around the world have disabilities. </a:t>
            </a:r>
          </a:p>
          <a:p>
            <a:endParaRPr lang="en-US" dirty="0" smtClean="0"/>
          </a:p>
          <a:p>
            <a:r>
              <a:rPr lang="en-US" dirty="0" smtClean="0"/>
              <a:t>1.5 million people in the UK has a disability. </a:t>
            </a:r>
          </a:p>
          <a:p>
            <a:r>
              <a:rPr lang="en-US" dirty="0" smtClean="0"/>
              <a:t>Neurodiversity</a:t>
            </a:r>
            <a:r>
              <a:rPr lang="en-US" baseline="0" dirty="0" smtClean="0"/>
              <a:t> week gives us the chance to learn more about a specific set of disabilities called Neurodevelopmental Conditions. This assembly will focus on ADHD, ASC, Dyslexia and Tourettes.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6</a:t>
            </a:fld>
            <a:endParaRPr lang="en-GB" dirty="0"/>
          </a:p>
        </p:txBody>
      </p:sp>
    </p:spTree>
    <p:extLst>
      <p:ext uri="{BB962C8B-B14F-4D97-AF65-F5344CB8AC3E}">
        <p14:creationId xmlns:p14="http://schemas.microsoft.com/office/powerpoint/2010/main" val="369317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ADHD? Attention, Deficit, Hyperactivity Disorder.</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7</a:t>
            </a:fld>
            <a:endParaRPr lang="en-GB" dirty="0"/>
          </a:p>
        </p:txBody>
      </p:sp>
    </p:spTree>
    <p:extLst>
      <p:ext uri="{BB962C8B-B14F-4D97-AF65-F5344CB8AC3E}">
        <p14:creationId xmlns:p14="http://schemas.microsoft.com/office/powerpoint/2010/main" val="227496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ADHD affect someone? – Difficult for them to concentrate in school, need to move a lot, may find it difficult to organise themselves or their work, easily distracted, may find it difficult to follow instruction, Lots of energy.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8</a:t>
            </a:fld>
            <a:endParaRPr lang="en-GB" dirty="0"/>
          </a:p>
        </p:txBody>
      </p:sp>
    </p:spTree>
    <p:extLst>
      <p:ext uri="{BB962C8B-B14F-4D97-AF65-F5344CB8AC3E}">
        <p14:creationId xmlns:p14="http://schemas.microsoft.com/office/powerpoint/2010/main" val="78141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 in 20 people have ADHD.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rgbClr val="0070C0"/>
              </a:solidFill>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Comic Sans MS" pitchFamily="66" charset="0"/>
              </a:rPr>
              <a:t>That’s one person in every class.</a:t>
            </a:r>
            <a:endParaRPr lang="en-GB" dirty="0" smtClean="0">
              <a:solidFill>
                <a:srgbClr val="0070C0"/>
              </a:solidFill>
              <a:latin typeface="Comic Sans MS" pitchFamily="66" charset="0"/>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9</a:t>
            </a:fld>
            <a:endParaRPr lang="en-GB" dirty="0"/>
          </a:p>
        </p:txBody>
      </p:sp>
    </p:spTree>
    <p:extLst>
      <p:ext uri="{BB962C8B-B14F-4D97-AF65-F5344CB8AC3E}">
        <p14:creationId xmlns:p14="http://schemas.microsoft.com/office/powerpoint/2010/main" val="94769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78278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89963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61158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88972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35423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172427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125903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4936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341744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1856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0F9F5-DD9D-4597-9B7F-70389344816B}" type="datetimeFigureOut">
              <a:rPr lang="en-GB" smtClean="0"/>
              <a:t>07/05/2019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0390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0F9F5-DD9D-4597-9B7F-70389344816B}" type="datetimeFigureOut">
              <a:rPr lang="en-GB" smtClean="0"/>
              <a:t>07/05/2019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A51B4-32C4-47CC-B516-42D5CDDB1704}" type="slidenum">
              <a:rPr lang="en-GB" smtClean="0"/>
              <a:t>‹#›</a:t>
            </a:fld>
            <a:endParaRPr lang="en-GB" dirty="0"/>
          </a:p>
        </p:txBody>
      </p:sp>
    </p:spTree>
    <p:extLst>
      <p:ext uri="{BB962C8B-B14F-4D97-AF65-F5344CB8AC3E}">
        <p14:creationId xmlns:p14="http://schemas.microsoft.com/office/powerpoint/2010/main" val="1240510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www.youtube.com/watch?v=XGynNTwUq3Y" TargetMode="External"/><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9.png"/><Relationship Id="rId5" Type="http://schemas.openxmlformats.org/officeDocument/2006/relationships/hyperlink" Target="http://amazingthingshappen.tv/"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www.google.co.uk/url?sa=i&amp;rct=j&amp;q=&amp;esrc=s&amp;source=images&amp;cd=&amp;cad=rja&amp;uact=8&amp;ved=2ahUKEwj_k_mpvuvhAhVK1eAKHTOOBM4QjRx6BAgBEAU&amp;url=http://www.google.co.uk/url?sa=i&amp;rct=j&amp;q=&amp;esrc=s&amp;source=images&amp;cd=&amp;ved=&amp;url=http://www.indycann.org/tourette-syndrome-medical-marijuana-research/&amp;psig=AOvVaw1i6w9MLjJHU_o7gc--D2Hv&amp;ust=1556290032405097&amp;psig=AOvVaw1i6w9MLjJHU_o7gc--D2Hv&amp;ust=1556290032405097" TargetMode="External"/><Relationship Id="rId7" Type="http://schemas.openxmlformats.org/officeDocument/2006/relationships/hyperlink" Target="https://www.google.co.uk/url?sa=i&amp;rct=j&amp;q=&amp;esrc=s&amp;source=images&amp;cd=&amp;cad=rja&amp;uact=8&amp;ved=2ahUKEwj_k_mpvuvhAhVK1eAKHTOOBM4QjRx6BAgBEAU&amp;url=https://www.drgreene.com/articles/tourette-syndrome/&amp;psig=AOvVaw1i6w9MLjJHU_o7gc--D2Hv&amp;ust=1556290032405097" TargetMode="External"/><Relationship Id="rId12"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hyperlink" Target="https://www.google.co.uk/url?sa=i&amp;rct=j&amp;q=&amp;esrc=s&amp;source=images&amp;cd=&amp;ved=&amp;url=https://www.skepticink.com/gps/2015/04/10/thing-one-and-thing-two-the-impact-of-comorbidity-on-tic-disorders/&amp;psig=AOvVaw3b8osx7PqqKONrge5KqH_6&amp;ust=1556311810377654" TargetMode="External"/><Relationship Id="rId5" Type="http://schemas.openxmlformats.org/officeDocument/2006/relationships/hyperlink" Target="https://www.google.co.uk/url?sa=i&amp;rct=j&amp;q=&amp;esrc=s&amp;source=images&amp;cd=&amp;cad=rja&amp;uact=8&amp;ved=&amp;url=https://www.gentside.co.uk/health/tourette-syndrome-symptoms-causes-treatment_art80.html&amp;psig=AOvVaw1i6w9MLjJHU_o7gc--D2Hv&amp;ust=1556290032405097"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s://www.google.co.uk/url?sa=i&amp;rct=j&amp;q=&amp;esrc=s&amp;source=images&amp;cd=&amp;ved=&amp;url=https://chipur.com/the-truth-about-tic-disorders-the-chummy-and-tricky-coexistence-of-ocd-and-tics-tourette-syndrome/&amp;psig=AOvVaw1A_CFFmCz1d87Hb6SjxKQH&amp;ust=155629029074294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18" Type="http://schemas.openxmlformats.org/officeDocument/2006/relationships/image" Target="../media/image54.png"/><Relationship Id="rId3" Type="http://schemas.openxmlformats.org/officeDocument/2006/relationships/image" Target="../media/image44.png"/><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50.png"/><Relationship Id="rId17" Type="http://schemas.microsoft.com/office/2007/relationships/hdphoto" Target="../media/hdphoto7.wdp"/><Relationship Id="rId2" Type="http://schemas.openxmlformats.org/officeDocument/2006/relationships/notesSlide" Target="../notesSlides/notesSlide29.xml"/><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52.png"/><Relationship Id="rId10" Type="http://schemas.openxmlformats.org/officeDocument/2006/relationships/image" Target="../media/image49.png"/><Relationship Id="rId19" Type="http://schemas.microsoft.com/office/2007/relationships/hdphoto" Target="../media/hdphoto8.wdp"/><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12_vomPbhAhUIcBQKHbz7B5kQjRx6BAgBEAU&amp;url=https://www.thefamouspeople.com/profiles/billie-eilish-42253.php&amp;psig=AOvVaw0DhqCBjsbYRPUJfjdrzJ7f&amp;ust=155665785039612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www.google.co.uk/url?sa=i&amp;rct=j&amp;q=&amp;esrc=s&amp;source=images&amp;cd=&amp;ved=2ahUKEwi6lb3emvbhAhV9URUIHbLAAHcQjRx6BAgBEAU&amp;url=https://www.radio-memphis.com/podcast/chance-raspberry/&amp;psig=AOvVaw3-kK56Yabcks5XLTZCTytE&amp;ust=1556658421615561" TargetMode="Externa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jiM_hmfbhAhUFSBUIHZRcAH4QjRx6BAgBEAU&amp;url=https://www.nme.com/news/film/dan-aykroyd-ghostbusters-3-update-2402563&amp;psig=AOvVaw21wOScNMhMnfw9QGx89ctU&amp;ust=155665811483576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s://www.google.co.uk/url?sa=i&amp;rct=j&amp;q=&amp;esrc=s&amp;source=images&amp;cd=&amp;cad=rja&amp;uact=8&amp;ved=2ahUKEwjy9r-BmfbhAhUQ3OAKHTaYANcQjRx6BAgBEAU&amp;url=https://twitter.com/timhowardgk&amp;psig=AOvVaw1HBmg3m9cQWTqasBVclWIS&amp;ust=1556657973954248" TargetMode="Externa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79912" y="3284984"/>
            <a:ext cx="1584176" cy="622920"/>
          </a:xfrm>
          <a:noFill/>
        </p:spPr>
        <p:txBody>
          <a:bodyPr anchor="ctr">
            <a:normAutofit/>
          </a:bodyPr>
          <a:lstStyle/>
          <a:p>
            <a:r>
              <a:rPr lang="en-GB" dirty="0" smtClean="0">
                <a:solidFill>
                  <a:srgbClr val="31499C"/>
                </a:solidFill>
                <a:latin typeface="Aharoni" pitchFamily="2" charset="-79"/>
                <a:cs typeface="Aharoni" pitchFamily="2" charset="-79"/>
              </a:rPr>
              <a:t>WITH</a:t>
            </a:r>
            <a:endParaRPr lang="en-GB" dirty="0">
              <a:solidFill>
                <a:srgbClr val="31499C"/>
              </a:solidFill>
              <a:latin typeface="Aharoni" pitchFamily="2" charset="-79"/>
              <a:cs typeface="Aharoni" pitchFamily="2" charset="-79"/>
            </a:endParaRPr>
          </a:p>
        </p:txBody>
      </p:sp>
      <p:grpSp>
        <p:nvGrpSpPr>
          <p:cNvPr id="8" name="Group 7"/>
          <p:cNvGrpSpPr/>
          <p:nvPr/>
        </p:nvGrpSpPr>
        <p:grpSpPr>
          <a:xfrm>
            <a:off x="1612695" y="1556792"/>
            <a:ext cx="5918610" cy="1754327"/>
            <a:chOff x="1511113" y="1556792"/>
            <a:chExt cx="5918610" cy="1754327"/>
          </a:xfrm>
        </p:grpSpPr>
        <p:sp>
          <p:nvSpPr>
            <p:cNvPr id="7" name="Rectangle 6"/>
            <p:cNvSpPr/>
            <p:nvPr/>
          </p:nvSpPr>
          <p:spPr>
            <a:xfrm>
              <a:off x="1511114" y="1556792"/>
              <a:ext cx="5918608" cy="923330"/>
            </a:xfrm>
            <a:prstGeom prst="rect">
              <a:avLst/>
            </a:prstGeom>
            <a:noFill/>
          </p:spPr>
          <p:txBody>
            <a:bodyPr wrap="none" lIns="91440" tIns="45720" rIns="91440" bIns="45720">
              <a:spAutoFit/>
            </a:bodyPr>
            <a:lstStyle/>
            <a:p>
              <a:pPr algn="ctr"/>
              <a:r>
                <a:rPr lang="en-US" sz="5400" b="1" dirty="0" smtClean="0">
                  <a:ln w="12700">
                    <a:noFill/>
                    <a:prstDash val="solid"/>
                  </a:ln>
                  <a:solidFill>
                    <a:sysClr val="windowText" lastClr="000000"/>
                  </a:solidFill>
                  <a:latin typeface="Aharoni" pitchFamily="2" charset="-79"/>
                  <a:cs typeface="Aharoni" pitchFamily="2" charset="-79"/>
                </a:rPr>
                <a:t>NEURODIVERSITY</a:t>
              </a:r>
              <a:endParaRPr lang="en-US" sz="5400" b="1" cap="none" spc="0" dirty="0">
                <a:ln w="12700">
                  <a:noFill/>
                  <a:prstDash val="solid"/>
                </a:ln>
                <a:solidFill>
                  <a:sysClr val="windowText" lastClr="000000"/>
                </a:solidFill>
                <a:latin typeface="Aharoni" pitchFamily="2" charset="-79"/>
                <a:cs typeface="Aharoni" pitchFamily="2" charset="-79"/>
              </a:endParaRPr>
            </a:p>
          </p:txBody>
        </p:sp>
        <p:sp>
          <p:nvSpPr>
            <p:cNvPr id="9" name="Rectangle 8"/>
            <p:cNvSpPr/>
            <p:nvPr/>
          </p:nvSpPr>
          <p:spPr>
            <a:xfrm>
              <a:off x="1511113" y="2480122"/>
              <a:ext cx="5918610" cy="830997"/>
            </a:xfrm>
            <a:prstGeom prst="rect">
              <a:avLst/>
            </a:prstGeom>
            <a:noFill/>
          </p:spPr>
          <p:txBody>
            <a:bodyPr wrap="square" lIns="91440" tIns="45720" rIns="91440" bIns="45720">
              <a:spAutoFit/>
            </a:bodyPr>
            <a:lstStyle/>
            <a:p>
              <a:pPr algn="ctr"/>
              <a:r>
                <a:rPr lang="en-US" sz="4800" b="1" dirty="0" smtClean="0">
                  <a:ln w="12700">
                    <a:noFill/>
                    <a:prstDash val="solid"/>
                  </a:ln>
                  <a:solidFill>
                    <a:sysClr val="windowText" lastClr="000000"/>
                  </a:solidFill>
                  <a:latin typeface="Aharoni" pitchFamily="2" charset="-79"/>
                  <a:cs typeface="Aharoni" pitchFamily="2" charset="-79"/>
                </a:rPr>
                <a:t>CELEBRATION WEEK</a:t>
              </a:r>
              <a:endParaRPr lang="en-US" sz="4800" b="1" cap="none" spc="0" dirty="0">
                <a:ln w="12700">
                  <a:noFill/>
                  <a:prstDash val="solid"/>
                </a:ln>
                <a:solidFill>
                  <a:sysClr val="windowText" lastClr="000000"/>
                </a:solidFill>
                <a:latin typeface="Aharoni" pitchFamily="2" charset="-79"/>
                <a:cs typeface="Aharoni" pitchFamily="2" charset="-79"/>
              </a:endParaRPr>
            </a:p>
          </p:txBody>
        </p:sp>
      </p:grpSp>
      <p:grpSp>
        <p:nvGrpSpPr>
          <p:cNvPr id="12" name="Group 11"/>
          <p:cNvGrpSpPr/>
          <p:nvPr/>
        </p:nvGrpSpPr>
        <p:grpSpPr>
          <a:xfrm>
            <a:off x="-180528" y="4896544"/>
            <a:ext cx="9361040" cy="1988840"/>
            <a:chOff x="-180528" y="4896544"/>
            <a:chExt cx="9361040" cy="1988840"/>
          </a:xfrm>
        </p:grpSpPr>
        <p:sp>
          <p:nvSpPr>
            <p:cNvPr id="15" name="Right Triangle 14"/>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Triangle 12"/>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Triangle 13"/>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Triangle 15"/>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Triangle 16"/>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4005064"/>
            <a:ext cx="3168352" cy="1476976"/>
          </a:xfrm>
          <a:prstGeom prst="rect">
            <a:avLst/>
          </a:prstGeom>
        </p:spPr>
      </p:pic>
    </p:spTree>
    <p:extLst>
      <p:ext uri="{BB962C8B-B14F-4D97-AF65-F5344CB8AC3E}">
        <p14:creationId xmlns:p14="http://schemas.microsoft.com/office/powerpoint/2010/main" val="112572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US" sz="2400" b="1" dirty="0" smtClean="0">
                <a:solidFill>
                  <a:srgbClr val="31499C"/>
                </a:solidFill>
                <a:latin typeface="Arial" pitchFamily="34" charset="0"/>
                <a:cs typeface="Arial" pitchFamily="34" charset="0"/>
              </a:rPr>
              <a:t>Will.i.am is a singer and a judge on The Voice.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71120" y="5085184"/>
            <a:ext cx="2829272"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Ant McPartlin is a TV </a:t>
            </a:r>
            <a:r>
              <a:rPr lang="en-GB" sz="2400" b="1" dirty="0" smtClean="0">
                <a:solidFill>
                  <a:srgbClr val="31499C"/>
                </a:solidFill>
                <a:latin typeface="Arial" pitchFamily="34" charset="0"/>
                <a:cs typeface="Arial" pitchFamily="34" charset="0"/>
              </a:rPr>
              <a:t>presenter from Britain’s Got Talent.</a:t>
            </a:r>
            <a:endParaRPr lang="en-GB" sz="2400" b="1" dirty="0">
              <a:solidFill>
                <a:srgbClr val="31499C"/>
              </a:solidFill>
              <a:latin typeface="Arial" pitchFamily="34" charset="0"/>
              <a:cs typeface="Arial" pitchFamily="34" charset="0"/>
            </a:endParaRPr>
          </a:p>
        </p:txBody>
      </p:sp>
      <p:pic>
        <p:nvPicPr>
          <p:cNvPr id="3076" name="Picture 4" descr="https://upload.wikimedia.org/wikipedia/commons/a/aa/Anthony_McPartlin_%28of_Ant_and_Dec%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33" b="25416"/>
          <a:stretch/>
        </p:blipFill>
        <p:spPr bwMode="auto">
          <a:xfrm>
            <a:off x="5335756"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28" y="2122102"/>
            <a:ext cx="2700000" cy="2700000"/>
          </a:xfrm>
          <a:prstGeom prst="roundRect">
            <a:avLst>
              <a:gd name="adj" fmla="val 16667"/>
            </a:avLst>
          </a:prstGeom>
          <a:ln w="76200">
            <a:solidFill>
              <a:srgbClr val="FF8639"/>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53664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899592" y="5013176"/>
            <a:ext cx="3366484"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Michael Phelps </a:t>
            </a:r>
            <a:r>
              <a:rPr lang="en-GB" sz="2400" b="1" dirty="0" smtClean="0">
                <a:solidFill>
                  <a:srgbClr val="31499C"/>
                </a:solidFill>
                <a:latin typeface="Arial" pitchFamily="34" charset="0"/>
                <a:cs typeface="Arial" pitchFamily="34" charset="0"/>
              </a:rPr>
              <a:t>is an Olympic swimmer, and has won 23 gold medals.</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71120" y="5013176"/>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Robbie Williams is a singer </a:t>
            </a:r>
            <a:r>
              <a:rPr lang="en-GB" sz="2400" b="1" dirty="0" smtClean="0">
                <a:solidFill>
                  <a:srgbClr val="31499C"/>
                </a:solidFill>
                <a:latin typeface="Arial" pitchFamily="34" charset="0"/>
                <a:cs typeface="Arial" pitchFamily="34" charset="0"/>
              </a:rPr>
              <a:t>and an X Factor judge.</a:t>
            </a:r>
            <a:endParaRPr lang="en-GB" sz="2400" b="1" dirty="0">
              <a:solidFill>
                <a:srgbClr val="31499C"/>
              </a:solidFill>
              <a:latin typeface="Arial" pitchFamily="34" charset="0"/>
              <a:cs typeface="Arial" pitchFamily="34" charset="0"/>
            </a:endParaRPr>
          </a:p>
        </p:txBody>
      </p:sp>
      <p:pic>
        <p:nvPicPr>
          <p:cNvPr id="16386" name="Picture 2" descr="https://upload.wikimedia.org/wikipedia/commons/2/27/Michael_Phelps_conquista_20%C2%AA_medalha_de_ouro_e_%C3%A9_ovacionado_1036424-09082016-_mg_71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4" t="4268" r="19999" b="4567"/>
          <a:stretch/>
        </p:blipFill>
        <p:spPr bwMode="auto">
          <a:xfrm>
            <a:off x="1259632" y="2122102"/>
            <a:ext cx="2700000" cy="2700000"/>
          </a:xfrm>
          <a:prstGeom prst="roundRect">
            <a:avLst>
              <a:gd name="adj" fmla="val 16667"/>
            </a:avLst>
          </a:prstGeom>
          <a:ln w="76200">
            <a:solidFill>
              <a:srgbClr val="219E52"/>
            </a:solidFill>
          </a:ln>
          <a:effectLst/>
          <a:extLst>
            <a:ext uri="{909E8E84-426E-40DD-AFC4-6F175D3DCCD1}">
              <a14:hiddenFill xmlns:a14="http://schemas.microsoft.com/office/drawing/2010/main">
                <a:solidFill>
                  <a:srgbClr val="FFFFFF"/>
                </a:solidFill>
              </a14:hiddenFill>
            </a:ext>
          </a:extLst>
        </p:spPr>
      </p:pic>
      <p:pic>
        <p:nvPicPr>
          <p:cNvPr id="16388" name="Picture 4" descr="https://upload.wikimedia.org/wikipedia/commons/7/7d/Robbie_Williams%2C_Roundhouse%2C_London_%28Apple_Music_Festival%29_%2829825027052%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99" t="7799" r="21101" b="7799"/>
          <a:stretch/>
        </p:blipFill>
        <p:spPr bwMode="auto">
          <a:xfrm rot="5400000">
            <a:off x="5335756" y="2122102"/>
            <a:ext cx="2700000" cy="2700000"/>
          </a:xfrm>
          <a:prstGeom prst="roundRect">
            <a:avLst>
              <a:gd name="adj" fmla="val 16667"/>
            </a:avLst>
          </a:prstGeom>
          <a:ln w="76200">
            <a:solidFill>
              <a:srgbClr val="F72442"/>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64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US" sz="2400" b="1" dirty="0" smtClean="0">
                <a:solidFill>
                  <a:srgbClr val="31499C"/>
                </a:solidFill>
                <a:latin typeface="Arial" pitchFamily="34" charset="0"/>
                <a:cs typeface="Arial" pitchFamily="34" charset="0"/>
              </a:rPr>
              <a:t>Emma Watson is an actress and activist.</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004048" y="5085184"/>
            <a:ext cx="3363416" cy="1569660"/>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Simone Biles is an Olympic gymnast, and has won 4 gold medals.</a:t>
            </a:r>
            <a:endParaRPr lang="en-GB" sz="2400" b="1" dirty="0">
              <a:solidFill>
                <a:srgbClr val="31499C"/>
              </a:solidFill>
              <a:latin typeface="Arial" pitchFamily="34" charset="0"/>
              <a:cs typeface="Arial" pitchFamily="34" charset="0"/>
            </a:endParaRPr>
          </a:p>
        </p:txBody>
      </p:sp>
      <p:pic>
        <p:nvPicPr>
          <p:cNvPr id="3" name="Picture 2" descr="https://upload.wikimedia.org/wikipedia/commons/3/31/Emma_Watson_2012_Shankbo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1" t="3910" r="4841" b="22346"/>
          <a:stretch/>
        </p:blipFill>
        <p:spPr bwMode="auto">
          <a:xfrm>
            <a:off x="1232834"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7/7d/Simone_Biles_at_the_2016_Olympics_all-around_gold_medal_podium_%2828262782114%29_cropp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87" r="17413"/>
          <a:stretch/>
        </p:blipFill>
        <p:spPr bwMode="auto">
          <a:xfrm>
            <a:off x="5335756"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255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0528" y="5400600"/>
            <a:ext cx="9361040" cy="1988840"/>
            <a:chOff x="-180528" y="4896544"/>
            <a:chExt cx="9361040" cy="1988840"/>
          </a:xfrm>
        </p:grpSpPr>
        <p:sp>
          <p:nvSpPr>
            <p:cNvPr id="7" name="Right Triangle 6"/>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Triangle 8"/>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Triangle 9"/>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Triangle 11"/>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Title 1"/>
          <p:cNvSpPr txBox="1">
            <a:spLocks/>
          </p:cNvSpPr>
          <p:nvPr/>
        </p:nvSpPr>
        <p:spPr>
          <a:xfrm>
            <a:off x="457200" y="274638"/>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Michael Phelps – Talking Heads</a:t>
            </a:r>
            <a:endParaRPr lang="en-GB" b="1" dirty="0">
              <a:latin typeface="Aharoni" pitchFamily="2" charset="-79"/>
              <a:cs typeface="Aharoni" pitchFamily="2" charset="-79"/>
            </a:endParaRPr>
          </a:p>
        </p:txBody>
      </p:sp>
      <p:grpSp>
        <p:nvGrpSpPr>
          <p:cNvPr id="21" name="Group 20"/>
          <p:cNvGrpSpPr/>
          <p:nvPr/>
        </p:nvGrpSpPr>
        <p:grpSpPr>
          <a:xfrm>
            <a:off x="1256804" y="1268760"/>
            <a:ext cx="6630393" cy="0"/>
            <a:chOff x="1217971" y="0"/>
            <a:chExt cx="6630393" cy="0"/>
          </a:xfrm>
        </p:grpSpPr>
        <p:cxnSp>
          <p:nvCxnSpPr>
            <p:cNvPr id="22" name="Straight Connector 21"/>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 name="ADHD and What I Would Tell MyYoungerSelf  Michael Phel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4832" y="1402417"/>
            <a:ext cx="4258831" cy="4258831"/>
          </a:xfrm>
          <a:prstGeom prst="rect">
            <a:avLst/>
          </a:prstGeom>
        </p:spPr>
      </p:pic>
      <p:sp>
        <p:nvSpPr>
          <p:cNvPr id="3" name="Rectangle 2"/>
          <p:cNvSpPr/>
          <p:nvPr/>
        </p:nvSpPr>
        <p:spPr>
          <a:xfrm>
            <a:off x="2339752" y="5733256"/>
            <a:ext cx="5024728" cy="523220"/>
          </a:xfrm>
          <a:prstGeom prst="rect">
            <a:avLst/>
          </a:prstGeom>
        </p:spPr>
        <p:txBody>
          <a:bodyPr wrap="square">
            <a:spAutoFit/>
          </a:bodyPr>
          <a:lstStyle/>
          <a:p>
            <a:r>
              <a:rPr lang="en-GB" sz="1400" dirty="0" smtClean="0">
                <a:solidFill>
                  <a:srgbClr val="31499C"/>
                </a:solidFill>
                <a:latin typeface="Aharoni" pitchFamily="2" charset="-79"/>
                <a:cs typeface="Aharoni" pitchFamily="2" charset="-79"/>
              </a:rPr>
              <a:t>Source: </a:t>
            </a:r>
            <a:r>
              <a:rPr lang="en-GB" sz="1400" dirty="0" smtClean="0">
                <a:solidFill>
                  <a:srgbClr val="31499C"/>
                </a:solidFill>
                <a:latin typeface="Aharoni" pitchFamily="2" charset="-79"/>
                <a:cs typeface="Aharoni" pitchFamily="2" charset="-79"/>
                <a:hlinkClick r:id="rId6"/>
              </a:rPr>
              <a:t>https</a:t>
            </a:r>
            <a:r>
              <a:rPr lang="en-GB" sz="1400" dirty="0">
                <a:solidFill>
                  <a:srgbClr val="31499C"/>
                </a:solidFill>
                <a:latin typeface="Aharoni" pitchFamily="2" charset="-79"/>
                <a:cs typeface="Aharoni" pitchFamily="2" charset="-79"/>
                <a:hlinkClick r:id="rId6"/>
              </a:rPr>
              <a:t>://www.youtube.com/watch?v=XGynNTwUq3Y</a:t>
            </a:r>
            <a:endParaRPr lang="en-GB" sz="1400" dirty="0">
              <a:solidFill>
                <a:srgbClr val="31499C"/>
              </a:solidFill>
              <a:latin typeface="Aharoni" pitchFamily="2" charset="-79"/>
              <a:cs typeface="Aharoni" pitchFamily="2" charset="-79"/>
            </a:endParaRPr>
          </a:p>
        </p:txBody>
      </p:sp>
    </p:spTree>
    <p:extLst>
      <p:ext uri="{BB962C8B-B14F-4D97-AF65-F5344CB8AC3E}">
        <p14:creationId xmlns:p14="http://schemas.microsoft.com/office/powerpoint/2010/main" val="36354186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ASC?</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1168208" y="1678714"/>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Autistic</a:t>
            </a:r>
            <a:endParaRPr lang="en-GB" sz="4800" b="1" dirty="0">
              <a:latin typeface="Aharoni" pitchFamily="2" charset="-79"/>
              <a:cs typeface="Aharoni" pitchFamily="2" charset="-79"/>
            </a:endParaRPr>
          </a:p>
        </p:txBody>
      </p:sp>
      <p:sp>
        <p:nvSpPr>
          <p:cNvPr id="12" name="Title 1"/>
          <p:cNvSpPr txBox="1">
            <a:spLocks/>
          </p:cNvSpPr>
          <p:nvPr/>
        </p:nvSpPr>
        <p:spPr>
          <a:xfrm>
            <a:off x="1168208" y="3278501"/>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Spectrum</a:t>
            </a:r>
            <a:endParaRPr lang="en-GB" sz="4800" b="1" dirty="0">
              <a:latin typeface="Aharoni" pitchFamily="2" charset="-79"/>
              <a:cs typeface="Aharoni" pitchFamily="2" charset="-79"/>
            </a:endParaRPr>
          </a:p>
        </p:txBody>
      </p:sp>
      <p:sp>
        <p:nvSpPr>
          <p:cNvPr id="13" name="Title 1"/>
          <p:cNvSpPr txBox="1">
            <a:spLocks/>
          </p:cNvSpPr>
          <p:nvPr/>
        </p:nvSpPr>
        <p:spPr>
          <a:xfrm>
            <a:off x="1168208" y="4878288"/>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Condition</a:t>
            </a:r>
            <a:endParaRPr lang="en-GB" sz="4800" b="1" dirty="0">
              <a:latin typeface="Aharoni" pitchFamily="2" charset="-79"/>
              <a:cs typeface="Aharoni" pitchFamily="2" charset="-79"/>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393" y="4974926"/>
            <a:ext cx="3247211" cy="2092723"/>
          </a:xfrm>
          <a:prstGeom prst="rect">
            <a:avLst/>
          </a:prstGeom>
        </p:spPr>
      </p:pic>
      <p:grpSp>
        <p:nvGrpSpPr>
          <p:cNvPr id="2" name="Group 1"/>
          <p:cNvGrpSpPr/>
          <p:nvPr/>
        </p:nvGrpSpPr>
        <p:grpSpPr>
          <a:xfrm>
            <a:off x="7388949" y="3468522"/>
            <a:ext cx="1358720" cy="1221430"/>
            <a:chOff x="7388949" y="3468522"/>
            <a:chExt cx="1358720" cy="1221430"/>
          </a:xfrm>
        </p:grpSpPr>
        <p:sp>
          <p:nvSpPr>
            <p:cNvPr id="19" name="Oval 18"/>
            <p:cNvSpPr/>
            <p:nvPr/>
          </p:nvSpPr>
          <p:spPr>
            <a:xfrm>
              <a:off x="7388949" y="4578019"/>
              <a:ext cx="114219" cy="1119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548629" y="4291966"/>
              <a:ext cx="190365" cy="1865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7651824" y="3468522"/>
              <a:ext cx="1095845" cy="916463"/>
              <a:chOff x="5653009" y="3154541"/>
              <a:chExt cx="1243552" cy="1061224"/>
            </a:xfrm>
          </p:grpSpPr>
          <p:sp>
            <p:nvSpPr>
              <p:cNvPr id="22" name="Cloud 2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rot="21000549">
                <a:off x="5978832" y="3154541"/>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grpSp>
    </p:spTree>
    <p:extLst>
      <p:ext uri="{BB962C8B-B14F-4D97-AF65-F5344CB8AC3E}">
        <p14:creationId xmlns:p14="http://schemas.microsoft.com/office/powerpoint/2010/main" val="30418259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How can </a:t>
            </a:r>
            <a:r>
              <a:rPr lang="en-GB" b="1" dirty="0" smtClean="0">
                <a:latin typeface="Aharoni" pitchFamily="2" charset="-79"/>
                <a:cs typeface="Aharoni" pitchFamily="2" charset="-79"/>
              </a:rPr>
              <a:t>Autism </a:t>
            </a:r>
            <a:r>
              <a:rPr lang="en-GB" b="1" dirty="0">
                <a:latin typeface="Aharoni" pitchFamily="2" charset="-79"/>
                <a:cs typeface="Aharoni" pitchFamily="2" charset="-79"/>
              </a:rPr>
              <a:t>affect someone?</a:t>
            </a:r>
          </a:p>
        </p:txBody>
      </p:sp>
      <p:sp>
        <p:nvSpPr>
          <p:cNvPr id="3" name="Content Placeholder 2"/>
          <p:cNvSpPr>
            <a:spLocks noGrp="1"/>
          </p:cNvSpPr>
          <p:nvPr>
            <p:ph idx="1"/>
          </p:nvPr>
        </p:nvSpPr>
        <p:spPr>
          <a:xfrm>
            <a:off x="457200" y="1844824"/>
            <a:ext cx="8229600" cy="4320480"/>
          </a:xfrm>
        </p:spPr>
        <p:txBody>
          <a:bodyPr anchor="ctr">
            <a:normAutofit/>
          </a:bodyPr>
          <a:lstStyle/>
          <a:p>
            <a:r>
              <a:rPr lang="en-GB" sz="2400" b="1" dirty="0" smtClean="0">
                <a:solidFill>
                  <a:srgbClr val="31499C"/>
                </a:solidFill>
                <a:latin typeface="Arial" pitchFamily="34" charset="0"/>
                <a:cs typeface="Arial" pitchFamily="34" charset="0"/>
              </a:rPr>
              <a:t>May like </a:t>
            </a:r>
            <a:r>
              <a:rPr lang="en-GB" sz="2400" b="1" dirty="0">
                <a:solidFill>
                  <a:srgbClr val="31499C"/>
                </a:solidFill>
                <a:latin typeface="Arial" pitchFamily="34" charset="0"/>
                <a:cs typeface="Arial" pitchFamily="34" charset="0"/>
              </a:rPr>
              <a:t>to play on their </a:t>
            </a:r>
            <a:r>
              <a:rPr lang="en-GB" sz="2400" b="1" dirty="0" smtClean="0">
                <a:solidFill>
                  <a:srgbClr val="31499C"/>
                </a:solidFill>
                <a:latin typeface="Arial" pitchFamily="34" charset="0"/>
                <a:cs typeface="Arial" pitchFamily="34" charset="0"/>
              </a:rPr>
              <a:t>own</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find </a:t>
            </a:r>
            <a:r>
              <a:rPr lang="en-GB" sz="2400" b="1" dirty="0">
                <a:solidFill>
                  <a:srgbClr val="31499C"/>
                </a:solidFill>
                <a:latin typeface="Arial" pitchFamily="34" charset="0"/>
                <a:cs typeface="Arial" pitchFamily="34" charset="0"/>
              </a:rPr>
              <a:t>talking to others difficult</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Might </a:t>
            </a:r>
            <a:r>
              <a:rPr lang="en-GB" sz="2400" b="1" dirty="0" smtClean="0">
                <a:solidFill>
                  <a:srgbClr val="31499C"/>
                </a:solidFill>
                <a:latin typeface="Arial" pitchFamily="34" charset="0"/>
                <a:cs typeface="Arial" pitchFamily="34" charset="0"/>
              </a:rPr>
              <a:t>not like loud noises</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like </a:t>
            </a:r>
            <a:r>
              <a:rPr lang="en-GB" sz="2400" b="1" dirty="0">
                <a:solidFill>
                  <a:srgbClr val="31499C"/>
                </a:solidFill>
                <a:latin typeface="Arial" pitchFamily="34" charset="0"/>
                <a:cs typeface="Arial" pitchFamily="34" charset="0"/>
              </a:rPr>
              <a:t>to play the same games without change</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May get upset quickly</a:t>
            </a: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3164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Autofit/>
          </a:bodyPr>
          <a:lstStyle/>
          <a:p>
            <a:r>
              <a:rPr lang="en-GB" sz="6600" b="1" dirty="0" smtClean="0">
                <a:latin typeface="Aharoni" pitchFamily="2" charset="-79"/>
                <a:cs typeface="Aharoni" pitchFamily="2" charset="-79"/>
              </a:rPr>
              <a:t>1</a:t>
            </a:r>
            <a:r>
              <a:rPr lang="en-GB" sz="6000" b="1" dirty="0" smtClean="0">
                <a:latin typeface="Aharoni" pitchFamily="2" charset="-79"/>
                <a:cs typeface="Aharoni" pitchFamily="2" charset="-79"/>
              </a:rPr>
              <a:t> </a:t>
            </a:r>
            <a:r>
              <a:rPr lang="en-GB" b="1" dirty="0" smtClean="0">
                <a:latin typeface="Aharoni" pitchFamily="2" charset="-79"/>
                <a:cs typeface="Aharoni" pitchFamily="2" charset="-79"/>
              </a:rPr>
              <a:t>in</a:t>
            </a:r>
            <a:r>
              <a:rPr lang="en-GB" sz="6000" b="1" dirty="0" smtClean="0">
                <a:latin typeface="Aharoni" pitchFamily="2" charset="-79"/>
                <a:cs typeface="Aharoni" pitchFamily="2" charset="-79"/>
              </a:rPr>
              <a:t> </a:t>
            </a:r>
            <a:r>
              <a:rPr lang="en-GB" sz="6600" b="1" dirty="0" smtClean="0">
                <a:latin typeface="Aharoni" pitchFamily="2" charset="-79"/>
                <a:cs typeface="Aharoni" pitchFamily="2" charset="-79"/>
              </a:rPr>
              <a:t>100 </a:t>
            </a:r>
            <a:r>
              <a:rPr lang="en-GB" b="1" dirty="0" smtClean="0">
                <a:latin typeface="Aharoni" pitchFamily="2" charset="-79"/>
                <a:cs typeface="Aharoni" pitchFamily="2" charset="-79"/>
              </a:rPr>
              <a:t>people have</a:t>
            </a:r>
            <a:r>
              <a:rPr lang="en-GB" b="1" dirty="0">
                <a:latin typeface="Aharoni" pitchFamily="2" charset="-79"/>
                <a:cs typeface="Aharoni" pitchFamily="2" charset="-79"/>
              </a:rPr>
              <a:t> </a:t>
            </a:r>
            <a:r>
              <a:rPr lang="en-GB" b="1" dirty="0" smtClean="0">
                <a:latin typeface="Aharoni" pitchFamily="2" charset="-79"/>
                <a:cs typeface="Aharoni" pitchFamily="2" charset="-79"/>
              </a:rPr>
              <a:t>Autism.</a:t>
            </a:r>
            <a:endParaRPr lang="en-GB" b="1" dirty="0">
              <a:latin typeface="Aharoni" pitchFamily="2" charset="-79"/>
              <a:cs typeface="Aharoni" pitchFamily="2" charset="-79"/>
            </a:endParaRPr>
          </a:p>
        </p:txBody>
      </p:sp>
      <p:sp>
        <p:nvSpPr>
          <p:cNvPr id="3" name="Oval 2"/>
          <p:cNvSpPr/>
          <p:nvPr/>
        </p:nvSpPr>
        <p:spPr>
          <a:xfrm>
            <a:off x="176368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234775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293181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351588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p:nvSpPr>
        <p:spPr>
          <a:xfrm>
            <a:off x="409994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p:cNvSpPr/>
          <p:nvPr/>
        </p:nvSpPr>
        <p:spPr>
          <a:xfrm>
            <a:off x="468401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526807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p:nvSpPr>
        <p:spPr>
          <a:xfrm>
            <a:off x="585214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p:cNvSpPr/>
          <p:nvPr/>
        </p:nvSpPr>
        <p:spPr>
          <a:xfrm>
            <a:off x="643620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p:cNvSpPr/>
          <p:nvPr/>
        </p:nvSpPr>
        <p:spPr>
          <a:xfrm>
            <a:off x="7020272"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176368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234775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p:nvPr/>
        </p:nvSpPr>
        <p:spPr>
          <a:xfrm>
            <a:off x="293181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p:nvPr/>
        </p:nvSpPr>
        <p:spPr>
          <a:xfrm>
            <a:off x="351588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p:nvSpPr>
        <p:spPr>
          <a:xfrm>
            <a:off x="409994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p:nvSpPr>
        <p:spPr>
          <a:xfrm>
            <a:off x="468401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526807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p:nvPr/>
        </p:nvSpPr>
        <p:spPr>
          <a:xfrm>
            <a:off x="585214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p:nvSpPr>
        <p:spPr>
          <a:xfrm>
            <a:off x="643620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p:nvSpPr>
        <p:spPr>
          <a:xfrm>
            <a:off x="7020272"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p:nvSpPr>
        <p:spPr>
          <a:xfrm>
            <a:off x="176368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p:nvSpPr>
        <p:spPr>
          <a:xfrm>
            <a:off x="234775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p:nvSpPr>
        <p:spPr>
          <a:xfrm>
            <a:off x="293181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p:nvSpPr>
        <p:spPr>
          <a:xfrm>
            <a:off x="351588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a:off x="409994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p:cNvSpPr/>
          <p:nvPr/>
        </p:nvSpPr>
        <p:spPr>
          <a:xfrm>
            <a:off x="468401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p:cNvSpPr/>
          <p:nvPr/>
        </p:nvSpPr>
        <p:spPr>
          <a:xfrm>
            <a:off x="526807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p:nvSpPr>
        <p:spPr>
          <a:xfrm>
            <a:off x="585214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p:nvPr/>
        </p:nvSpPr>
        <p:spPr>
          <a:xfrm>
            <a:off x="643620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p:nvSpPr>
        <p:spPr>
          <a:xfrm>
            <a:off x="7020272"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176368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234775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293181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351588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409994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468401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26807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585214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643620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7020272"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76368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2347753" y="3585361"/>
            <a:ext cx="360040" cy="36004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293181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351588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409994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468401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p:cNvSpPr/>
          <p:nvPr/>
        </p:nvSpPr>
        <p:spPr>
          <a:xfrm>
            <a:off x="526807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585214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43620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7020272"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176368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234775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293181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351588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409994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p:nvSpPr>
        <p:spPr>
          <a:xfrm>
            <a:off x="468401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526807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p:cNvSpPr/>
          <p:nvPr/>
        </p:nvSpPr>
        <p:spPr>
          <a:xfrm>
            <a:off x="585214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val 84"/>
          <p:cNvSpPr/>
          <p:nvPr/>
        </p:nvSpPr>
        <p:spPr>
          <a:xfrm>
            <a:off x="643620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p:cNvSpPr/>
          <p:nvPr/>
        </p:nvSpPr>
        <p:spPr>
          <a:xfrm>
            <a:off x="7020272"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p:nvPr/>
        </p:nvSpPr>
        <p:spPr>
          <a:xfrm>
            <a:off x="176368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p:nvPr/>
        </p:nvSpPr>
        <p:spPr>
          <a:xfrm>
            <a:off x="234775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p:nvPr/>
        </p:nvSpPr>
        <p:spPr>
          <a:xfrm>
            <a:off x="293181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351588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p:nvPr/>
        </p:nvSpPr>
        <p:spPr>
          <a:xfrm>
            <a:off x="409994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p:nvPr/>
        </p:nvSpPr>
        <p:spPr>
          <a:xfrm>
            <a:off x="468401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p:nvPr/>
        </p:nvSpPr>
        <p:spPr>
          <a:xfrm>
            <a:off x="5268078" y="4576750"/>
            <a:ext cx="360040" cy="360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p:nvSpPr>
        <p:spPr>
          <a:xfrm>
            <a:off x="585214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Oval 95"/>
          <p:cNvSpPr/>
          <p:nvPr/>
        </p:nvSpPr>
        <p:spPr>
          <a:xfrm>
            <a:off x="643620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p:cNvSpPr/>
          <p:nvPr/>
        </p:nvSpPr>
        <p:spPr>
          <a:xfrm>
            <a:off x="7020272"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p:cNvSpPr/>
          <p:nvPr/>
        </p:nvSpPr>
        <p:spPr>
          <a:xfrm>
            <a:off x="176368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p:cNvSpPr/>
          <p:nvPr/>
        </p:nvSpPr>
        <p:spPr>
          <a:xfrm>
            <a:off x="234775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p:cNvSpPr/>
          <p:nvPr/>
        </p:nvSpPr>
        <p:spPr>
          <a:xfrm>
            <a:off x="293181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p:cNvSpPr/>
          <p:nvPr/>
        </p:nvSpPr>
        <p:spPr>
          <a:xfrm>
            <a:off x="351588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p:cNvSpPr/>
          <p:nvPr/>
        </p:nvSpPr>
        <p:spPr>
          <a:xfrm>
            <a:off x="409994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p:nvPr/>
        </p:nvSpPr>
        <p:spPr>
          <a:xfrm>
            <a:off x="468401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p:nvPr/>
        </p:nvSpPr>
        <p:spPr>
          <a:xfrm>
            <a:off x="526807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p:nvPr/>
        </p:nvSpPr>
        <p:spPr>
          <a:xfrm>
            <a:off x="585214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p:nvPr/>
        </p:nvSpPr>
        <p:spPr>
          <a:xfrm>
            <a:off x="643620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p:nvPr/>
        </p:nvSpPr>
        <p:spPr>
          <a:xfrm>
            <a:off x="7020272"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p:cNvSpPr/>
          <p:nvPr/>
        </p:nvSpPr>
        <p:spPr>
          <a:xfrm>
            <a:off x="176368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p:cNvSpPr/>
          <p:nvPr/>
        </p:nvSpPr>
        <p:spPr>
          <a:xfrm>
            <a:off x="234775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p:cNvSpPr/>
          <p:nvPr/>
        </p:nvSpPr>
        <p:spPr>
          <a:xfrm>
            <a:off x="293181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p:cNvSpPr/>
          <p:nvPr/>
        </p:nvSpPr>
        <p:spPr>
          <a:xfrm>
            <a:off x="351588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Oval 113"/>
          <p:cNvSpPr/>
          <p:nvPr/>
        </p:nvSpPr>
        <p:spPr>
          <a:xfrm>
            <a:off x="409994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p:cNvSpPr/>
          <p:nvPr/>
        </p:nvSpPr>
        <p:spPr>
          <a:xfrm>
            <a:off x="468401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Oval 115"/>
          <p:cNvSpPr/>
          <p:nvPr/>
        </p:nvSpPr>
        <p:spPr>
          <a:xfrm>
            <a:off x="526807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Oval 116"/>
          <p:cNvSpPr/>
          <p:nvPr/>
        </p:nvSpPr>
        <p:spPr>
          <a:xfrm>
            <a:off x="585214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p:cNvSpPr/>
          <p:nvPr/>
        </p:nvSpPr>
        <p:spPr>
          <a:xfrm>
            <a:off x="643620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p:cNvSpPr/>
          <p:nvPr/>
        </p:nvSpPr>
        <p:spPr>
          <a:xfrm>
            <a:off x="7020272"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Oval 120"/>
          <p:cNvSpPr/>
          <p:nvPr/>
        </p:nvSpPr>
        <p:spPr>
          <a:xfrm>
            <a:off x="176368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p:nvPr/>
        </p:nvSpPr>
        <p:spPr>
          <a:xfrm>
            <a:off x="234775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p:cNvSpPr/>
          <p:nvPr/>
        </p:nvSpPr>
        <p:spPr>
          <a:xfrm>
            <a:off x="293181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p:cNvSpPr/>
          <p:nvPr/>
        </p:nvSpPr>
        <p:spPr>
          <a:xfrm>
            <a:off x="351588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Oval 124"/>
          <p:cNvSpPr/>
          <p:nvPr/>
        </p:nvSpPr>
        <p:spPr>
          <a:xfrm>
            <a:off x="409994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Oval 125"/>
          <p:cNvSpPr/>
          <p:nvPr/>
        </p:nvSpPr>
        <p:spPr>
          <a:xfrm>
            <a:off x="468401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p:cNvSpPr/>
          <p:nvPr/>
        </p:nvSpPr>
        <p:spPr>
          <a:xfrm>
            <a:off x="526807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p:cNvSpPr/>
          <p:nvPr/>
        </p:nvSpPr>
        <p:spPr>
          <a:xfrm>
            <a:off x="585214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p:cNvSpPr/>
          <p:nvPr/>
        </p:nvSpPr>
        <p:spPr>
          <a:xfrm>
            <a:off x="643620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p:cNvSpPr/>
          <p:nvPr/>
        </p:nvSpPr>
        <p:spPr>
          <a:xfrm>
            <a:off x="7020272"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172374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9314" y="5579948"/>
            <a:ext cx="4912966" cy="261610"/>
          </a:xfrm>
          <a:prstGeom prst="rect">
            <a:avLst/>
          </a:prstGeom>
        </p:spPr>
        <p:txBody>
          <a:bodyPr wrap="square">
            <a:spAutoFit/>
          </a:bodyPr>
          <a:lstStyle/>
          <a:p>
            <a:pPr algn="ctr"/>
            <a:r>
              <a:rPr lang="en-GB" sz="1100" dirty="0" smtClean="0"/>
              <a:t>Source: </a:t>
            </a:r>
            <a:r>
              <a:rPr lang="en-GB" sz="1100" dirty="0" smtClean="0">
                <a:hlinkClick r:id="rId5"/>
              </a:rPr>
              <a:t>http</a:t>
            </a:r>
            <a:r>
              <a:rPr lang="en-GB" sz="1100" dirty="0">
                <a:hlinkClick r:id="rId5"/>
              </a:rPr>
              <a:t>://amazingthingshappen.tv/</a:t>
            </a:r>
            <a:endParaRPr lang="en-GB" sz="1100" dirty="0"/>
          </a:p>
        </p:txBody>
      </p:sp>
      <p:pic>
        <p:nvPicPr>
          <p:cNvPr id="7" name="Autis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21713" y="692696"/>
            <a:ext cx="6465552" cy="4762466"/>
          </a:xfrm>
        </p:spPr>
      </p:pic>
      <p:grpSp>
        <p:nvGrpSpPr>
          <p:cNvPr id="14" name="Group 13"/>
          <p:cNvGrpSpPr/>
          <p:nvPr/>
        </p:nvGrpSpPr>
        <p:grpSpPr>
          <a:xfrm>
            <a:off x="-180528" y="5184576"/>
            <a:ext cx="9361040" cy="1988840"/>
            <a:chOff x="-180528" y="4896544"/>
            <a:chExt cx="9361040" cy="1988840"/>
          </a:xfrm>
        </p:grpSpPr>
        <p:sp>
          <p:nvSpPr>
            <p:cNvPr id="15" name="Right Triangle 14"/>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Triangle 15"/>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Triangle 16"/>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Triangle 17"/>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ight Triangle 18"/>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ight Triangle 19"/>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38605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Autism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Steve </a:t>
            </a:r>
            <a:r>
              <a:rPr lang="en-GB" sz="2400" b="1" dirty="0" smtClean="0">
                <a:solidFill>
                  <a:srgbClr val="31499C"/>
                </a:solidFill>
                <a:latin typeface="Arial" pitchFamily="34" charset="0"/>
                <a:cs typeface="Arial" pitchFamily="34" charset="0"/>
              </a:rPr>
              <a:t>Jobs was the founder of Apple.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20072" y="5085184"/>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Anne </a:t>
            </a:r>
            <a:r>
              <a:rPr lang="en-GB" sz="2400" b="1" dirty="0" smtClean="0">
                <a:solidFill>
                  <a:srgbClr val="31499C"/>
                </a:solidFill>
                <a:latin typeface="Arial" pitchFamily="34" charset="0"/>
                <a:cs typeface="Arial" pitchFamily="34" charset="0"/>
              </a:rPr>
              <a:t>Hegerty is a Quiz </a:t>
            </a:r>
            <a:r>
              <a:rPr lang="en-GB" sz="2400" b="1" dirty="0">
                <a:solidFill>
                  <a:srgbClr val="31499C"/>
                </a:solidFill>
                <a:latin typeface="Arial" pitchFamily="34" charset="0"/>
                <a:cs typeface="Arial" pitchFamily="34" charset="0"/>
              </a:rPr>
              <a:t>Master on </a:t>
            </a:r>
            <a:r>
              <a:rPr lang="en-GB" sz="2400" b="1" dirty="0" smtClean="0">
                <a:solidFill>
                  <a:srgbClr val="31499C"/>
                </a:solidFill>
                <a:latin typeface="Arial" pitchFamily="34" charset="0"/>
                <a:cs typeface="Arial" pitchFamily="34" charset="0"/>
              </a:rPr>
              <a:t>The Chase.</a:t>
            </a:r>
            <a:endParaRPr lang="en-GB" sz="2400" b="1" dirty="0">
              <a:solidFill>
                <a:srgbClr val="31499C"/>
              </a:solidFill>
              <a:latin typeface="Arial" pitchFamily="34" charset="0"/>
              <a:cs typeface="Arial" pitchFamily="34" charset="0"/>
            </a:endParaRPr>
          </a:p>
        </p:txBody>
      </p:sp>
      <p:pic>
        <p:nvPicPr>
          <p:cNvPr id="17410" name="Picture 2" descr="https://upload.wikimedia.org/wikipedia/commons/6/67/Steve_Jobs_Headshot_2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94" r="21338"/>
          <a:stretch/>
        </p:blipFill>
        <p:spPr bwMode="auto">
          <a:xfrm>
            <a:off x="1230130"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17412" name="Picture 4" descr="https://www.autism.org.uk/~/media/nas/get-involved/membership/anne-publicity---for-web.ashx?la=en-gb"/>
          <p:cNvPicPr>
            <a:picLocks noChangeAspect="1" noChangeArrowheads="1"/>
          </p:cNvPicPr>
          <p:nvPr/>
        </p:nvPicPr>
        <p:blipFill rotWithShape="1">
          <a:blip r:embed="rId4">
            <a:extLst>
              <a:ext uri="{28A0092B-C50C-407E-A947-70E740481C1C}">
                <a14:useLocalDpi xmlns:a14="http://schemas.microsoft.com/office/drawing/2010/main" val="0"/>
              </a:ext>
            </a:extLst>
          </a:blip>
          <a:srcRect l="20238" r="25762"/>
          <a:stretch/>
        </p:blipFill>
        <p:spPr bwMode="auto">
          <a:xfrm>
            <a:off x="5284708"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46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Autism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971600" y="5085184"/>
            <a:ext cx="3222468"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Mikey </a:t>
            </a:r>
            <a:r>
              <a:rPr lang="en-GB" sz="2400" b="1" dirty="0" smtClean="0">
                <a:solidFill>
                  <a:srgbClr val="31499C"/>
                </a:solidFill>
                <a:latin typeface="Arial" pitchFamily="34" charset="0"/>
                <a:cs typeface="Arial" pitchFamily="34" charset="0"/>
              </a:rPr>
              <a:t>Brannigan is </a:t>
            </a:r>
            <a:r>
              <a:rPr lang="en-GB" sz="2400" b="1" dirty="0">
                <a:solidFill>
                  <a:srgbClr val="31499C"/>
                </a:solidFill>
                <a:latin typeface="Arial" pitchFamily="34" charset="0"/>
                <a:cs typeface="Arial" pitchFamily="34" charset="0"/>
              </a:rPr>
              <a:t>a </a:t>
            </a:r>
            <a:r>
              <a:rPr lang="en-GB" sz="2400" b="1" dirty="0" smtClean="0">
                <a:solidFill>
                  <a:srgbClr val="31499C"/>
                </a:solidFill>
                <a:latin typeface="Arial" pitchFamily="34" charset="0"/>
                <a:cs typeface="Arial" pitchFamily="34" charset="0"/>
              </a:rPr>
              <a:t>Paralympic gold medal athlete.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20072" y="5085184"/>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Chris </a:t>
            </a:r>
            <a:r>
              <a:rPr lang="en-GB" sz="2400" b="1" dirty="0" smtClean="0">
                <a:solidFill>
                  <a:srgbClr val="31499C"/>
                </a:solidFill>
                <a:latin typeface="Arial" pitchFamily="34" charset="0"/>
                <a:cs typeface="Arial" pitchFamily="34" charset="0"/>
              </a:rPr>
              <a:t>Packham is the presenter of Spring Watch.</a:t>
            </a:r>
            <a:endParaRPr lang="en-GB" sz="2400" b="1" dirty="0">
              <a:solidFill>
                <a:srgbClr val="31499C"/>
              </a:solidFill>
              <a:latin typeface="Arial" pitchFamily="34" charset="0"/>
              <a:cs typeface="Arial" pitchFamily="34" charset="0"/>
            </a:endParaRPr>
          </a:p>
        </p:txBody>
      </p:sp>
      <p:pic>
        <p:nvPicPr>
          <p:cNvPr id="18434" name="Picture 2" descr="https://media3.s-nbcnews.com/i/MSNBC/Components/Video/201609/1280x720.jpg"/>
          <p:cNvPicPr>
            <a:picLocks noChangeAspect="1" noChangeArrowheads="1"/>
          </p:cNvPicPr>
          <p:nvPr/>
        </p:nvPicPr>
        <p:blipFill rotWithShape="1">
          <a:blip r:embed="rId3">
            <a:extLst>
              <a:ext uri="{28A0092B-C50C-407E-A947-70E740481C1C}">
                <a14:useLocalDpi xmlns:a14="http://schemas.microsoft.com/office/drawing/2010/main" val="0"/>
              </a:ext>
            </a:extLst>
          </a:blip>
          <a:srcRect l="22610" t="10066" r="26803"/>
          <a:stretch/>
        </p:blipFill>
        <p:spPr bwMode="auto">
          <a:xfrm>
            <a:off x="1230130" y="2122102"/>
            <a:ext cx="2700000" cy="2700000"/>
          </a:xfrm>
          <a:prstGeom prst="roundRect">
            <a:avLst>
              <a:gd name="adj" fmla="val 16667"/>
            </a:avLst>
          </a:prstGeom>
          <a:ln w="76200">
            <a:solidFill>
              <a:srgbClr val="219E52"/>
            </a:solidFill>
          </a:ln>
          <a:effectLst/>
          <a:extLst>
            <a:ext uri="{909E8E84-426E-40DD-AFC4-6F175D3DCCD1}">
              <a14:hiddenFill xmlns:a14="http://schemas.microsoft.com/office/drawing/2010/main">
                <a:solidFill>
                  <a:srgbClr val="FFFFFF"/>
                </a:solidFill>
              </a14:hiddenFill>
            </a:ext>
          </a:extLst>
        </p:spPr>
      </p:pic>
      <p:pic>
        <p:nvPicPr>
          <p:cNvPr id="18436" name="Picture 4" descr="https://upload.wikimedia.org/wikipedia/commons/c/cc/Chris_Packham%2C_People%27s_Walk_for_Wildlife_2018_%2844125363624%29_%28cropped%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598"/>
          <a:stretch/>
        </p:blipFill>
        <p:spPr bwMode="auto">
          <a:xfrm>
            <a:off x="5284708" y="2122102"/>
            <a:ext cx="2700000" cy="2700000"/>
          </a:xfrm>
          <a:prstGeom prst="roundRect">
            <a:avLst>
              <a:gd name="adj" fmla="val 16667"/>
            </a:avLst>
          </a:prstGeom>
          <a:ln w="76200">
            <a:solidFill>
              <a:srgbClr val="F72442"/>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7110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5544616"/>
          </a:xfrm>
        </p:spPr>
        <p:txBody>
          <a:bodyPr>
            <a:normAutofit/>
          </a:bodyPr>
          <a:lstStyle/>
          <a:p>
            <a:r>
              <a:rPr lang="en-GB" sz="8000" b="1" dirty="0" smtClean="0">
                <a:latin typeface="Aharoni" pitchFamily="2" charset="-79"/>
                <a:cs typeface="Aharoni" pitchFamily="2" charset="-79"/>
              </a:rPr>
              <a:t>We</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are</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all</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different.</a:t>
            </a:r>
            <a:endParaRPr lang="en-GB" sz="8000" b="1" dirty="0">
              <a:latin typeface="Aharoni" pitchFamily="2" charset="-79"/>
              <a:cs typeface="Aharoni" pitchFamily="2" charset="-79"/>
            </a:endParaRPr>
          </a:p>
        </p:txBody>
      </p:sp>
      <p:cxnSp>
        <p:nvCxnSpPr>
          <p:cNvPr id="19" name="Straight Connector 18"/>
          <p:cNvCxnSpPr/>
          <p:nvPr/>
        </p:nvCxnSpPr>
        <p:spPr>
          <a:xfrm>
            <a:off x="1872000" y="1052736"/>
            <a:ext cx="5400000"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2000" y="2276872"/>
            <a:ext cx="5400000"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72000" y="3501008"/>
            <a:ext cx="5400000"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72000" y="4725144"/>
            <a:ext cx="5400000"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72000" y="5949280"/>
            <a:ext cx="5400000"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17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121" y="4396087"/>
            <a:ext cx="4197759" cy="2705321"/>
          </a:xfrm>
          <a:prstGeom prst="rect">
            <a:avLst/>
          </a:prstGeom>
        </p:spPr>
      </p:pic>
      <p:sp>
        <p:nvSpPr>
          <p:cNvPr id="11" name="Oval 10"/>
          <p:cNvSpPr/>
          <p:nvPr/>
        </p:nvSpPr>
        <p:spPr>
          <a:xfrm>
            <a:off x="5354701" y="4439292"/>
            <a:ext cx="129614" cy="1296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5535904" y="4108055"/>
            <a:ext cx="216024" cy="216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p:cNvGrpSpPr/>
          <p:nvPr/>
        </p:nvGrpSpPr>
        <p:grpSpPr>
          <a:xfrm>
            <a:off x="5653009" y="3188237"/>
            <a:ext cx="1243552" cy="1027528"/>
            <a:chOff x="5653009" y="3188237"/>
            <a:chExt cx="1243552" cy="1027528"/>
          </a:xfrm>
        </p:grpSpPr>
        <p:sp>
          <p:nvSpPr>
            <p:cNvPr id="12" name="Cloud 1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rot="21000549">
              <a:off x="6009341" y="3261316"/>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Dyslexia?</a:t>
            </a:r>
            <a:endParaRPr lang="en-GB" b="1" dirty="0">
              <a:latin typeface="Aharoni" pitchFamily="2" charset="-79"/>
              <a:cs typeface="Aharoni" pitchFamily="2" charset="-79"/>
            </a:endParaRPr>
          </a:p>
        </p:txBody>
      </p:sp>
      <p:grpSp>
        <p:nvGrpSpPr>
          <p:cNvPr id="25" name="Group 24"/>
          <p:cNvGrpSpPr/>
          <p:nvPr/>
        </p:nvGrpSpPr>
        <p:grpSpPr>
          <a:xfrm>
            <a:off x="1256804" y="1268760"/>
            <a:ext cx="6630393" cy="0"/>
            <a:chOff x="1217971" y="0"/>
            <a:chExt cx="6630393" cy="0"/>
          </a:xfrm>
        </p:grpSpPr>
        <p:cxnSp>
          <p:nvCxnSpPr>
            <p:cNvPr id="26" name="Straight Connector 2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73276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sz="3600" b="1" dirty="0">
                <a:latin typeface="Aharoni" pitchFamily="2" charset="-79"/>
                <a:cs typeface="Aharoni" pitchFamily="2" charset="-79"/>
              </a:rPr>
              <a:t>How can </a:t>
            </a:r>
            <a:r>
              <a:rPr lang="en-GB" sz="3600" b="1" dirty="0" smtClean="0">
                <a:latin typeface="Aharoni" pitchFamily="2" charset="-79"/>
                <a:cs typeface="Aharoni" pitchFamily="2" charset="-79"/>
              </a:rPr>
              <a:t>Dyslexia affect </a:t>
            </a:r>
            <a:r>
              <a:rPr lang="en-GB" sz="3600" b="1" dirty="0">
                <a:latin typeface="Aharoni" pitchFamily="2" charset="-79"/>
                <a:cs typeface="Aharoni" pitchFamily="2" charset="-79"/>
              </a:rPr>
              <a:t>someone?</a:t>
            </a:r>
          </a:p>
        </p:txBody>
      </p:sp>
      <p:sp>
        <p:nvSpPr>
          <p:cNvPr id="3" name="Content Placeholder 2"/>
          <p:cNvSpPr>
            <a:spLocks noGrp="1"/>
          </p:cNvSpPr>
          <p:nvPr>
            <p:ph idx="1"/>
          </p:nvPr>
        </p:nvSpPr>
        <p:spPr>
          <a:xfrm>
            <a:off x="457200" y="1844824"/>
            <a:ext cx="8229600" cy="4320480"/>
          </a:xfrm>
        </p:spPr>
        <p:txBody>
          <a:bodyPr anchor="ctr">
            <a:normAutofit lnSpcReduction="10000"/>
          </a:bodyPr>
          <a:lstStyle/>
          <a:p>
            <a:r>
              <a:rPr lang="en-GB" sz="2400" b="1" dirty="0">
                <a:solidFill>
                  <a:srgbClr val="31499C"/>
                </a:solidFill>
                <a:latin typeface="Arial" pitchFamily="34" charset="0"/>
                <a:cs typeface="Arial" pitchFamily="34" charset="0"/>
              </a:rPr>
              <a:t>May find it hard to </a:t>
            </a:r>
            <a:r>
              <a:rPr lang="en-GB" sz="2400" b="1" dirty="0" smtClean="0">
                <a:solidFill>
                  <a:srgbClr val="31499C"/>
                </a:solidFill>
                <a:latin typeface="Arial" pitchFamily="34" charset="0"/>
                <a:cs typeface="Arial" pitchFamily="34" charset="0"/>
              </a:rPr>
              <a:t>read</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May make spelling </a:t>
            </a:r>
            <a:r>
              <a:rPr lang="en-GB" sz="2400" b="1" dirty="0" smtClean="0">
                <a:solidFill>
                  <a:srgbClr val="31499C"/>
                </a:solidFill>
                <a:latin typeface="Arial" pitchFamily="34" charset="0"/>
                <a:cs typeface="Arial" pitchFamily="34" charset="0"/>
              </a:rPr>
              <a:t>mistakes</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Can be </a:t>
            </a:r>
            <a:r>
              <a:rPr lang="en-GB" sz="2400" b="1" dirty="0">
                <a:solidFill>
                  <a:srgbClr val="31499C"/>
                </a:solidFill>
                <a:latin typeface="Arial" pitchFamily="34" charset="0"/>
                <a:cs typeface="Arial" pitchFamily="34" charset="0"/>
              </a:rPr>
              <a:t>slow at </a:t>
            </a:r>
            <a:r>
              <a:rPr lang="en-GB" sz="2400" b="1" dirty="0" smtClean="0">
                <a:solidFill>
                  <a:srgbClr val="31499C"/>
                </a:solidFill>
                <a:latin typeface="Arial" pitchFamily="34" charset="0"/>
                <a:cs typeface="Arial" pitchFamily="34" charset="0"/>
              </a:rPr>
              <a:t>writing</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Can struggle to learn the name’s and sounds of letters</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Might </a:t>
            </a:r>
            <a:r>
              <a:rPr lang="en-GB" sz="2400" b="1" dirty="0">
                <a:solidFill>
                  <a:srgbClr val="31499C"/>
                </a:solidFill>
                <a:latin typeface="Arial" pitchFamily="34" charset="0"/>
                <a:cs typeface="Arial" pitchFamily="34" charset="0"/>
              </a:rPr>
              <a:t>say things </a:t>
            </a:r>
            <a:r>
              <a:rPr lang="en-GB" sz="2400" b="1" dirty="0" smtClean="0">
                <a:solidFill>
                  <a:srgbClr val="31499C"/>
                </a:solidFill>
                <a:latin typeface="Arial" pitchFamily="34" charset="0"/>
                <a:cs typeface="Arial" pitchFamily="34" charset="0"/>
              </a:rPr>
              <a:t>in the wrong order or hear sounds differently</a:t>
            </a:r>
            <a:endParaRPr lang="en-GB" sz="2400" b="1" dirty="0">
              <a:solidFill>
                <a:srgbClr val="31499C"/>
              </a:solidFill>
              <a:latin typeface="Arial" pitchFamily="34" charset="0"/>
              <a:cs typeface="Arial" pitchFamily="34" charset="0"/>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2221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Dyslexia can look like</a:t>
            </a:r>
            <a:endParaRPr lang="en-GB" b="1" dirty="0">
              <a:latin typeface="Aharoni" pitchFamily="2" charset="-79"/>
              <a:cs typeface="Aharoni" pitchFamily="2" charset="-79"/>
            </a:endParaRPr>
          </a:p>
        </p:txBody>
      </p:sp>
      <p:grpSp>
        <p:nvGrpSpPr>
          <p:cNvPr id="7" name="Group 6"/>
          <p:cNvGrpSpPr/>
          <p:nvPr/>
        </p:nvGrpSpPr>
        <p:grpSpPr>
          <a:xfrm>
            <a:off x="1256804" y="1268760"/>
            <a:ext cx="6630393" cy="0"/>
            <a:chOff x="1217971" y="0"/>
            <a:chExt cx="6630393" cy="0"/>
          </a:xfrm>
        </p:grpSpPr>
        <p:cxnSp>
          <p:nvCxnSpPr>
            <p:cNvPr id="8" name="Straight Connector 7"/>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4098" name="Picture 2" descr="https://www.ligaturejournal.com/wp-content/uploads/2017/03/dyslexia-v7-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385" y="1417639"/>
            <a:ext cx="6478724" cy="54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25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GB" sz="6600" b="1" dirty="0" smtClean="0">
                <a:latin typeface="Aharoni" pitchFamily="2" charset="-79"/>
                <a:cs typeface="Aharoni" pitchFamily="2" charset="-79"/>
              </a:rPr>
              <a:t>1</a:t>
            </a:r>
            <a:r>
              <a:rPr lang="en-GB" sz="6000" b="1" dirty="0" smtClean="0">
                <a:latin typeface="Aharoni" pitchFamily="2" charset="-79"/>
                <a:cs typeface="Aharoni" pitchFamily="2" charset="-79"/>
              </a:rPr>
              <a:t> </a:t>
            </a:r>
            <a:r>
              <a:rPr lang="en-GB" sz="4000" b="1" dirty="0" smtClean="0">
                <a:latin typeface="Aharoni" pitchFamily="2" charset="-79"/>
                <a:cs typeface="Aharoni" pitchFamily="2" charset="-79"/>
              </a:rPr>
              <a:t>in</a:t>
            </a:r>
            <a:r>
              <a:rPr lang="en-GB" sz="6000" b="1" dirty="0" smtClean="0">
                <a:latin typeface="Aharoni" pitchFamily="2" charset="-79"/>
                <a:cs typeface="Aharoni" pitchFamily="2" charset="-79"/>
              </a:rPr>
              <a:t> </a:t>
            </a:r>
            <a:r>
              <a:rPr lang="en-GB" sz="6600" b="1" dirty="0" smtClean="0">
                <a:latin typeface="Aharoni" pitchFamily="2" charset="-79"/>
                <a:cs typeface="Aharoni" pitchFamily="2" charset="-79"/>
              </a:rPr>
              <a:t>5 </a:t>
            </a:r>
            <a:r>
              <a:rPr lang="en-GB" sz="4000" b="1" dirty="0" smtClean="0">
                <a:latin typeface="Aharoni" pitchFamily="2" charset="-79"/>
                <a:cs typeface="Aharoni" pitchFamily="2" charset="-79"/>
              </a:rPr>
              <a:t>people have Dyslexia.</a:t>
            </a:r>
            <a:endParaRPr lang="en-GB" sz="4000" b="1" dirty="0">
              <a:latin typeface="Aharoni" pitchFamily="2" charset="-79"/>
              <a:cs typeface="Aharoni" pitchFamily="2" charset="-79"/>
            </a:endParaRPr>
          </a:p>
        </p:txBody>
      </p:sp>
      <p:grpSp>
        <p:nvGrpSpPr>
          <p:cNvPr id="3" name="Group 2"/>
          <p:cNvGrpSpPr/>
          <p:nvPr/>
        </p:nvGrpSpPr>
        <p:grpSpPr>
          <a:xfrm>
            <a:off x="1187624" y="2455868"/>
            <a:ext cx="6912768" cy="2341284"/>
            <a:chOff x="1187624" y="2455868"/>
            <a:chExt cx="6912768" cy="2341284"/>
          </a:xfrm>
        </p:grpSpPr>
        <p:pic>
          <p:nvPicPr>
            <p:cNvPr id="109" name="Picture 10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719271" y="2455868"/>
              <a:ext cx="1040301" cy="2341284"/>
            </a:xfrm>
            <a:prstGeom prst="rect">
              <a:avLst/>
            </a:prstGeom>
          </p:spPr>
        </p:pic>
        <p:pic>
          <p:nvPicPr>
            <p:cNvPr id="120" name="Picture 119"/>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1187624" y="2455868"/>
              <a:ext cx="1294423" cy="2341284"/>
            </a:xfrm>
            <a:prstGeom prst="rect">
              <a:avLst/>
            </a:prstGeom>
          </p:spPr>
        </p:pic>
        <p:pic>
          <p:nvPicPr>
            <p:cNvPr id="131" name="Picture 13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996796" y="2455868"/>
              <a:ext cx="1294423" cy="2341284"/>
            </a:xfrm>
            <a:prstGeom prst="rect">
              <a:avLst/>
            </a:prstGeom>
          </p:spPr>
        </p:pic>
        <p:pic>
          <p:nvPicPr>
            <p:cNvPr id="132" name="Picture 131"/>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55567"/>
            <a:stretch/>
          </p:blipFill>
          <p:spPr>
            <a:xfrm>
              <a:off x="5528443" y="2455868"/>
              <a:ext cx="1040301" cy="2341284"/>
            </a:xfrm>
            <a:prstGeom prst="rect">
              <a:avLst/>
            </a:prstGeom>
          </p:spPr>
        </p:pic>
        <p:pic>
          <p:nvPicPr>
            <p:cNvPr id="133" name="Picture 13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805969" y="2455868"/>
              <a:ext cx="1294423" cy="2341284"/>
            </a:xfrm>
            <a:prstGeom prst="rect">
              <a:avLst/>
            </a:prstGeom>
          </p:spPr>
        </p:pic>
      </p:grpSp>
    </p:spTree>
    <p:extLst>
      <p:ext uri="{BB962C8B-B14F-4D97-AF65-F5344CB8AC3E}">
        <p14:creationId xmlns:p14="http://schemas.microsoft.com/office/powerpoint/2010/main" val="248628654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Dyslexia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683568" y="5013176"/>
            <a:ext cx="3798532"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Richard </a:t>
            </a:r>
            <a:r>
              <a:rPr lang="en-GB" sz="2400" b="1" dirty="0" smtClean="0">
                <a:solidFill>
                  <a:srgbClr val="31499C"/>
                </a:solidFill>
                <a:latin typeface="Arial" pitchFamily="34" charset="0"/>
                <a:cs typeface="Arial" pitchFamily="34" charset="0"/>
              </a:rPr>
              <a:t>Branson is a business man, and founder of one of the world’s biggest airlines.</a:t>
            </a:r>
            <a:endParaRPr lang="en-GB" sz="2400" b="1" dirty="0">
              <a:solidFill>
                <a:srgbClr val="31499C"/>
              </a:solidFill>
              <a:latin typeface="Arial" pitchFamily="34" charset="0"/>
              <a:cs typeface="Arial" pitchFamily="34" charset="0"/>
            </a:endParaRPr>
          </a:p>
        </p:txBody>
      </p:sp>
      <p:sp>
        <p:nvSpPr>
          <p:cNvPr id="14" name="Rectangle 13"/>
          <p:cNvSpPr/>
          <p:nvPr/>
        </p:nvSpPr>
        <p:spPr>
          <a:xfrm>
            <a:off x="4788024" y="5013176"/>
            <a:ext cx="3621360" cy="1569660"/>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Will Smith is an actor, famous from Prince of Bel Air and Men in Black.</a:t>
            </a:r>
            <a:endParaRPr lang="en-GB" sz="2400" b="1" dirty="0">
              <a:solidFill>
                <a:srgbClr val="31499C"/>
              </a:solidFill>
              <a:latin typeface="Arial" pitchFamily="34" charset="0"/>
              <a:cs typeface="Arial" pitchFamily="34" charset="0"/>
            </a:endParaRPr>
          </a:p>
        </p:txBody>
      </p:sp>
      <p:pic>
        <p:nvPicPr>
          <p:cNvPr id="19458" name="Picture 2" descr="https://upload.wikimedia.org/wikipedia/commons/4/40/Richard_Branson_UN_Conference_on_Sustainable_Development_2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1"/>
          <a:stretch/>
        </p:blipFill>
        <p:spPr bwMode="auto">
          <a:xfrm>
            <a:off x="1230130"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6/65/Will_Smith_by_Gage_Skidmo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35" b="32027"/>
          <a:stretch/>
        </p:blipFill>
        <p:spPr bwMode="auto">
          <a:xfrm>
            <a:off x="5248704"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701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121" y="4396087"/>
            <a:ext cx="4197759" cy="2705321"/>
          </a:xfrm>
          <a:prstGeom prst="rect">
            <a:avLst/>
          </a:prstGeom>
        </p:spPr>
      </p:pic>
      <p:sp>
        <p:nvSpPr>
          <p:cNvPr id="11" name="Oval 10"/>
          <p:cNvSpPr/>
          <p:nvPr/>
        </p:nvSpPr>
        <p:spPr>
          <a:xfrm>
            <a:off x="5354701" y="4439292"/>
            <a:ext cx="129614" cy="1296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5535904" y="4108055"/>
            <a:ext cx="216024" cy="216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p:cNvGrpSpPr/>
          <p:nvPr/>
        </p:nvGrpSpPr>
        <p:grpSpPr>
          <a:xfrm>
            <a:off x="5653009" y="3188237"/>
            <a:ext cx="1243552" cy="1027528"/>
            <a:chOff x="5653009" y="3188237"/>
            <a:chExt cx="1243552" cy="1027528"/>
          </a:xfrm>
        </p:grpSpPr>
        <p:sp>
          <p:nvSpPr>
            <p:cNvPr id="12" name="Cloud 1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rot="21000549">
              <a:off x="6009341" y="3261316"/>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Tourette’s Syndrome?</a:t>
            </a:r>
            <a:endParaRPr lang="en-GB" b="1" dirty="0">
              <a:latin typeface="Aharoni" pitchFamily="2" charset="-79"/>
              <a:cs typeface="Aharoni" pitchFamily="2" charset="-79"/>
            </a:endParaRPr>
          </a:p>
        </p:txBody>
      </p:sp>
      <p:grpSp>
        <p:nvGrpSpPr>
          <p:cNvPr id="25" name="Group 24"/>
          <p:cNvGrpSpPr/>
          <p:nvPr/>
        </p:nvGrpSpPr>
        <p:grpSpPr>
          <a:xfrm>
            <a:off x="1256804" y="1268760"/>
            <a:ext cx="6630393" cy="0"/>
            <a:chOff x="1217971" y="0"/>
            <a:chExt cx="6630393" cy="0"/>
          </a:xfrm>
        </p:grpSpPr>
        <p:cxnSp>
          <p:nvCxnSpPr>
            <p:cNvPr id="26" name="Straight Connector 2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62704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Motor Tics</a:t>
            </a:r>
            <a:endParaRPr lang="en-GB" b="1" dirty="0">
              <a:latin typeface="Aharoni" pitchFamily="2" charset="-79"/>
              <a:cs typeface="Aharoni" pitchFamily="2" charset="-79"/>
            </a:endParaRPr>
          </a:p>
        </p:txBody>
      </p:sp>
      <p:grpSp>
        <p:nvGrpSpPr>
          <p:cNvPr id="145" name="Group 144"/>
          <p:cNvGrpSpPr/>
          <p:nvPr/>
        </p:nvGrpSpPr>
        <p:grpSpPr>
          <a:xfrm>
            <a:off x="1256804" y="1268760"/>
            <a:ext cx="6630393" cy="0"/>
            <a:chOff x="1217971" y="0"/>
            <a:chExt cx="6630393" cy="0"/>
          </a:xfrm>
        </p:grpSpPr>
        <p:cxnSp>
          <p:nvCxnSpPr>
            <p:cNvPr id="146" name="Straight Connector 14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4" name="Picture 23" descr="Image result for tourette syndrome">
            <a:hlinkClick r:id="rId3" tgtFrame="&quot;_blank&quot;"/>
          </p:cNvPr>
          <p:cNvPicPr/>
          <p:nvPr/>
        </p:nvPicPr>
        <p:blipFill>
          <a:blip r:embed="rId4">
            <a:extLst>
              <a:ext uri="{28A0092B-C50C-407E-A947-70E740481C1C}">
                <a14:useLocalDpi xmlns:a14="http://schemas.microsoft.com/office/drawing/2010/main" val="0"/>
              </a:ext>
            </a:extLst>
          </a:blip>
          <a:stretch>
            <a:fillRect/>
          </a:stretch>
        </p:blipFill>
        <p:spPr bwMode="auto">
          <a:xfrm>
            <a:off x="1642492" y="4221088"/>
            <a:ext cx="2857500" cy="1495425"/>
          </a:xfrm>
          <a:prstGeom prst="roundRect">
            <a:avLst>
              <a:gd name="adj" fmla="val 32309"/>
            </a:avLst>
          </a:prstGeom>
          <a:ln w="76200">
            <a:solidFill>
              <a:srgbClr val="219E52"/>
            </a:solidFill>
          </a:ln>
          <a:effectLst/>
        </p:spPr>
      </p:pic>
      <p:pic>
        <p:nvPicPr>
          <p:cNvPr id="25" name="irc_mi" descr="Related image">
            <a:hlinkClick r:id="rId5"/>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5821034" y="2510076"/>
            <a:ext cx="2855422" cy="1608513"/>
          </a:xfrm>
          <a:prstGeom prst="roundRect">
            <a:avLst>
              <a:gd name="adj" fmla="val 28565"/>
            </a:avLst>
          </a:prstGeom>
          <a:ln w="76200">
            <a:solidFill>
              <a:srgbClr val="6B2884"/>
            </a:solidFill>
          </a:ln>
          <a:effectLst/>
        </p:spPr>
      </p:pic>
      <p:pic>
        <p:nvPicPr>
          <p:cNvPr id="26" name="irc_mi" descr="Related image">
            <a:hlinkClick r:id="rId7"/>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3375767" y="2372300"/>
            <a:ext cx="2086495" cy="1392382"/>
          </a:xfrm>
          <a:prstGeom prst="roundRect">
            <a:avLst>
              <a:gd name="adj" fmla="val 25067"/>
            </a:avLst>
          </a:prstGeom>
          <a:ln w="76200">
            <a:solidFill>
              <a:srgbClr val="31499C"/>
            </a:solidFill>
          </a:ln>
          <a:effectLst/>
        </p:spPr>
      </p:pic>
      <p:pic>
        <p:nvPicPr>
          <p:cNvPr id="27" name="Picture 26" descr="Image result for tourette syndrome">
            <a:hlinkClick r:id="rId9" tgtFrame="&quot;_blank&quot;"/>
          </p:cNvPr>
          <p:cNvPicPr/>
          <p:nvPr/>
        </p:nvPicPr>
        <p:blipFill>
          <a:blip r:embed="rId10">
            <a:extLst>
              <a:ext uri="{28A0092B-C50C-407E-A947-70E740481C1C}">
                <a14:useLocalDpi xmlns:a14="http://schemas.microsoft.com/office/drawing/2010/main" val="0"/>
              </a:ext>
            </a:extLst>
          </a:blip>
          <a:stretch>
            <a:fillRect/>
          </a:stretch>
        </p:blipFill>
        <p:spPr bwMode="auto">
          <a:xfrm>
            <a:off x="539552" y="1916832"/>
            <a:ext cx="2466975" cy="1847850"/>
          </a:xfrm>
          <a:prstGeom prst="roundRect">
            <a:avLst>
              <a:gd name="adj" fmla="val 28750"/>
            </a:avLst>
          </a:prstGeom>
          <a:ln w="76200">
            <a:solidFill>
              <a:srgbClr val="FF8639"/>
            </a:solidFill>
          </a:ln>
          <a:effectLst/>
        </p:spPr>
      </p:pic>
      <p:pic>
        <p:nvPicPr>
          <p:cNvPr id="28" name="Picture 27" descr="Image result for tics movement">
            <a:hlinkClick r:id="rId11" tgtFrame="&quot;_blank&quot;"/>
          </p:cNvPr>
          <p:cNvPicPr/>
          <p:nvPr/>
        </p:nvPicPr>
        <p:blipFill>
          <a:blip r:embed="rId12">
            <a:extLst>
              <a:ext uri="{28A0092B-C50C-407E-A947-70E740481C1C}">
                <a14:useLocalDpi xmlns:a14="http://schemas.microsoft.com/office/drawing/2010/main" val="0"/>
              </a:ext>
            </a:extLst>
          </a:blip>
          <a:stretch>
            <a:fillRect/>
          </a:stretch>
        </p:blipFill>
        <p:spPr bwMode="auto">
          <a:xfrm>
            <a:off x="4860032" y="4437112"/>
            <a:ext cx="2819400" cy="1619250"/>
          </a:xfrm>
          <a:prstGeom prst="roundRect">
            <a:avLst>
              <a:gd name="adj" fmla="val 28486"/>
            </a:avLst>
          </a:prstGeom>
          <a:ln w="76200">
            <a:solidFill>
              <a:srgbClr val="F72442"/>
            </a:solidFill>
          </a:ln>
          <a:effectLst/>
        </p:spPr>
      </p:pic>
      <p:sp>
        <p:nvSpPr>
          <p:cNvPr id="2" name="Rectangle 1"/>
          <p:cNvSpPr/>
          <p:nvPr/>
        </p:nvSpPr>
        <p:spPr>
          <a:xfrm>
            <a:off x="7723443" y="4437112"/>
            <a:ext cx="1241045" cy="1015663"/>
          </a:xfrm>
          <a:prstGeom prst="rect">
            <a:avLst/>
          </a:prstGeom>
        </p:spPr>
        <p:txBody>
          <a:bodyPr wrap="none">
            <a:spAutoFit/>
          </a:bodyPr>
          <a:lstStyle/>
          <a:p>
            <a:r>
              <a:rPr lang="en-GB" sz="6000" b="1" dirty="0" smtClean="0">
                <a:solidFill>
                  <a:srgbClr val="31499C"/>
                </a:solidFill>
                <a:latin typeface="Aharoni" pitchFamily="2" charset="-79"/>
                <a:cs typeface="Aharoni" pitchFamily="2" charset="-79"/>
              </a:rPr>
              <a:t>TIC</a:t>
            </a:r>
            <a:endParaRPr lang="en-GB" sz="6000" dirty="0">
              <a:solidFill>
                <a:srgbClr val="31499C"/>
              </a:solidFill>
            </a:endParaRPr>
          </a:p>
        </p:txBody>
      </p:sp>
      <p:sp>
        <p:nvSpPr>
          <p:cNvPr id="30" name="Rectangle 29"/>
          <p:cNvSpPr/>
          <p:nvPr/>
        </p:nvSpPr>
        <p:spPr>
          <a:xfrm>
            <a:off x="6732240" y="1621249"/>
            <a:ext cx="1241045" cy="1015663"/>
          </a:xfrm>
          <a:prstGeom prst="rect">
            <a:avLst/>
          </a:prstGeom>
        </p:spPr>
        <p:txBody>
          <a:bodyPr wrap="none">
            <a:spAutoFit/>
          </a:bodyPr>
          <a:lstStyle/>
          <a:p>
            <a:r>
              <a:rPr lang="en-GB" sz="6000" b="1" dirty="0" smtClean="0">
                <a:solidFill>
                  <a:srgbClr val="FF8639"/>
                </a:solidFill>
                <a:latin typeface="Aharoni" pitchFamily="2" charset="-79"/>
                <a:cs typeface="Aharoni" pitchFamily="2" charset="-79"/>
              </a:rPr>
              <a:t>TIC</a:t>
            </a:r>
            <a:endParaRPr lang="en-GB" sz="6000" dirty="0">
              <a:solidFill>
                <a:srgbClr val="FF8639"/>
              </a:solidFill>
            </a:endParaRPr>
          </a:p>
        </p:txBody>
      </p:sp>
      <p:sp>
        <p:nvSpPr>
          <p:cNvPr id="31" name="Rectangle 30"/>
          <p:cNvSpPr/>
          <p:nvPr/>
        </p:nvSpPr>
        <p:spPr>
          <a:xfrm>
            <a:off x="3474971" y="5725705"/>
            <a:ext cx="1241045" cy="1015663"/>
          </a:xfrm>
          <a:prstGeom prst="rect">
            <a:avLst/>
          </a:prstGeom>
        </p:spPr>
        <p:txBody>
          <a:bodyPr wrap="none">
            <a:spAutoFit/>
          </a:bodyPr>
          <a:lstStyle/>
          <a:p>
            <a:r>
              <a:rPr lang="en-GB" sz="6000" b="1" dirty="0" smtClean="0">
                <a:solidFill>
                  <a:srgbClr val="6B2884"/>
                </a:solidFill>
                <a:latin typeface="Aharoni" pitchFamily="2" charset="-79"/>
                <a:cs typeface="Aharoni" pitchFamily="2" charset="-79"/>
              </a:rPr>
              <a:t>TIC</a:t>
            </a:r>
            <a:endParaRPr lang="en-GB" sz="6000" dirty="0">
              <a:solidFill>
                <a:srgbClr val="6B2884"/>
              </a:solidFill>
            </a:endParaRPr>
          </a:p>
        </p:txBody>
      </p:sp>
      <p:sp>
        <p:nvSpPr>
          <p:cNvPr id="33" name="Rectangle 32"/>
          <p:cNvSpPr/>
          <p:nvPr/>
        </p:nvSpPr>
        <p:spPr>
          <a:xfrm>
            <a:off x="3059832" y="1405225"/>
            <a:ext cx="1241045" cy="1015663"/>
          </a:xfrm>
          <a:prstGeom prst="rect">
            <a:avLst/>
          </a:prstGeom>
        </p:spPr>
        <p:txBody>
          <a:bodyPr wrap="none">
            <a:spAutoFit/>
          </a:bodyPr>
          <a:lstStyle/>
          <a:p>
            <a:r>
              <a:rPr lang="en-GB" sz="6000" b="1" dirty="0" smtClean="0">
                <a:solidFill>
                  <a:srgbClr val="219E52"/>
                </a:solidFill>
                <a:latin typeface="Aharoni" pitchFamily="2" charset="-79"/>
                <a:cs typeface="Aharoni" pitchFamily="2" charset="-79"/>
              </a:rPr>
              <a:t>TIC</a:t>
            </a:r>
            <a:endParaRPr lang="en-GB" sz="6000" dirty="0">
              <a:solidFill>
                <a:srgbClr val="219E52"/>
              </a:solidFill>
            </a:endParaRPr>
          </a:p>
        </p:txBody>
      </p:sp>
      <p:sp>
        <p:nvSpPr>
          <p:cNvPr id="34" name="Rectangle 33"/>
          <p:cNvSpPr/>
          <p:nvPr/>
        </p:nvSpPr>
        <p:spPr>
          <a:xfrm>
            <a:off x="306619" y="3933056"/>
            <a:ext cx="1241045" cy="1015663"/>
          </a:xfrm>
          <a:prstGeom prst="rect">
            <a:avLst/>
          </a:prstGeom>
        </p:spPr>
        <p:txBody>
          <a:bodyPr wrap="none">
            <a:spAutoFit/>
          </a:bodyPr>
          <a:lstStyle/>
          <a:p>
            <a:r>
              <a:rPr lang="en-GB" sz="6000" b="1" dirty="0" smtClean="0">
                <a:solidFill>
                  <a:srgbClr val="F72442"/>
                </a:solidFill>
                <a:latin typeface="Aharoni" pitchFamily="2" charset="-79"/>
                <a:cs typeface="Aharoni" pitchFamily="2" charset="-79"/>
              </a:rPr>
              <a:t>TIC</a:t>
            </a:r>
            <a:endParaRPr lang="en-GB" sz="6000" dirty="0">
              <a:solidFill>
                <a:srgbClr val="F72442"/>
              </a:solidFill>
            </a:endParaRPr>
          </a:p>
        </p:txBody>
      </p:sp>
    </p:spTree>
    <p:extLst>
      <p:ext uri="{BB962C8B-B14F-4D97-AF65-F5344CB8AC3E}">
        <p14:creationId xmlns:p14="http://schemas.microsoft.com/office/powerpoint/2010/main" val="254105858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499"/>
                                          </p:stCondLst>
                                        </p:cTn>
                                        <p:tgtEl>
                                          <p:spTgt spid="31"/>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0"/>
                                  </p:stCondLst>
                                  <p:childTnLst>
                                    <p:set>
                                      <p:cBhvr>
                                        <p:cTn id="29" dur="1" fill="hold">
                                          <p:stCondLst>
                                            <p:cond delay="499"/>
                                          </p:stCondLst>
                                        </p:cTn>
                                        <p:tgtEl>
                                          <p:spTgt spid="33"/>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par>
                          <p:cTn id="33" fill="hold">
                            <p:stCondLst>
                              <p:cond delay="6500"/>
                            </p:stCondLst>
                            <p:childTnLst>
                              <p:par>
                                <p:cTn id="34" presetID="1" presetClass="entr" presetSubtype="0" fill="hold" grpId="0" nodeType="afterEffect">
                                  <p:stCondLst>
                                    <p:cond delay="0"/>
                                  </p:stCondLst>
                                  <p:childTnLst>
                                    <p:set>
                                      <p:cBhvr>
                                        <p:cTn id="35" dur="1" fill="hold">
                                          <p:stCondLst>
                                            <p:cond delay="499"/>
                                          </p:stCondLst>
                                        </p:cTn>
                                        <p:tgtEl>
                                          <p:spTgt spid="34"/>
                                        </p:tgtEl>
                                        <p:attrNameLst>
                                          <p:attrName>style.visibility</p:attrName>
                                        </p:attrNameLst>
                                      </p:cBhvr>
                                      <p:to>
                                        <p:strVal val="visible"/>
                                      </p:to>
                                    </p:set>
                                  </p:child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27784" y="2204864"/>
            <a:ext cx="3427265" cy="3632019"/>
            <a:chOff x="2627784" y="2060848"/>
            <a:chExt cx="3427265" cy="3632019"/>
          </a:xfrm>
        </p:grpSpPr>
        <p:sp>
          <p:nvSpPr>
            <p:cNvPr id="9" name="Explosion 2 8"/>
            <p:cNvSpPr/>
            <p:nvPr/>
          </p:nvSpPr>
          <p:spPr>
            <a:xfrm rot="2155693">
              <a:off x="2627784" y="2060848"/>
              <a:ext cx="3427265" cy="3632019"/>
            </a:xfrm>
            <a:prstGeom prst="irregularSeal2">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rot="20960409">
              <a:off x="3008092" y="3353093"/>
              <a:ext cx="2501606" cy="1015663"/>
            </a:xfrm>
            <a:prstGeom prst="rect">
              <a:avLst/>
            </a:prstGeom>
          </p:spPr>
          <p:txBody>
            <a:bodyPr wrap="square">
              <a:spAutoFit/>
            </a:bodyPr>
            <a:lstStyle/>
            <a:p>
              <a:r>
                <a:rPr lang="en-US" sz="6000" b="1" cap="none" spc="0" dirty="0" smtClean="0">
                  <a:ln w="12700">
                    <a:noFill/>
                    <a:prstDash val="solid"/>
                  </a:ln>
                  <a:solidFill>
                    <a:schemeClr val="bg1"/>
                  </a:solidFill>
                  <a:latin typeface="Aharoni" pitchFamily="2" charset="-79"/>
                  <a:cs typeface="Aharoni" pitchFamily="2" charset="-79"/>
                </a:rPr>
                <a:t>BANG</a:t>
              </a:r>
              <a:endParaRPr lang="en-GB" sz="1100" dirty="0">
                <a:solidFill>
                  <a:schemeClr val="bg1"/>
                </a:solidFill>
              </a:endParaRPr>
            </a:p>
          </p:txBody>
        </p:sp>
      </p:grpSp>
      <p:grpSp>
        <p:nvGrpSpPr>
          <p:cNvPr id="19" name="Group 18"/>
          <p:cNvGrpSpPr/>
          <p:nvPr/>
        </p:nvGrpSpPr>
        <p:grpSpPr>
          <a:xfrm>
            <a:off x="5832609" y="4797152"/>
            <a:ext cx="2237172" cy="887953"/>
            <a:chOff x="5436096" y="3454504"/>
            <a:chExt cx="2237172" cy="887953"/>
          </a:xfrm>
        </p:grpSpPr>
        <p:sp>
          <p:nvSpPr>
            <p:cNvPr id="6" name="Rounded Rectangular Callout 5"/>
            <p:cNvSpPr/>
            <p:nvPr/>
          </p:nvSpPr>
          <p:spPr>
            <a:xfrm>
              <a:off x="5436096" y="3454504"/>
              <a:ext cx="2237172" cy="887953"/>
            </a:xfrm>
            <a:prstGeom prst="wedgeRoundRectCallout">
              <a:avLst>
                <a:gd name="adj1" fmla="val 932"/>
                <a:gd name="adj2" fmla="val 76937"/>
                <a:gd name="adj3" fmla="val 16667"/>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436096" y="3513760"/>
              <a:ext cx="2237172" cy="769441"/>
            </a:xfrm>
            <a:prstGeom prst="rect">
              <a:avLst/>
            </a:prstGeom>
          </p:spPr>
          <p:txBody>
            <a:bodyPr wrap="square" anchor="ctr">
              <a:spAutoFit/>
            </a:bodyPr>
            <a:lstStyle/>
            <a:p>
              <a:pPr algn="ctr"/>
              <a:r>
                <a:rPr lang="en-US" sz="4400" b="1" cap="none" spc="0" dirty="0" smtClean="0">
                  <a:ln w="12700">
                    <a:noFill/>
                    <a:prstDash val="solid"/>
                  </a:ln>
                  <a:solidFill>
                    <a:schemeClr val="bg1"/>
                  </a:solidFill>
                  <a:latin typeface="Aharoni" pitchFamily="2" charset="-79"/>
                  <a:cs typeface="Aharoni" pitchFamily="2" charset="-79"/>
                </a:rPr>
                <a:t>WOOF!</a:t>
              </a:r>
              <a:endParaRPr lang="en-US" sz="2000" b="1" cap="none" spc="0" dirty="0">
                <a:ln w="12700">
                  <a:noFill/>
                  <a:prstDash val="solid"/>
                </a:ln>
                <a:solidFill>
                  <a:schemeClr val="bg1"/>
                </a:solidFill>
                <a:latin typeface="Aharoni" pitchFamily="2" charset="-79"/>
                <a:cs typeface="Aharoni" pitchFamily="2" charset="-79"/>
              </a:endParaRPr>
            </a:p>
          </p:txBody>
        </p:sp>
      </p:grpSp>
      <p:grpSp>
        <p:nvGrpSpPr>
          <p:cNvPr id="2048" name="Group 2047"/>
          <p:cNvGrpSpPr/>
          <p:nvPr/>
        </p:nvGrpSpPr>
        <p:grpSpPr>
          <a:xfrm>
            <a:off x="971600" y="1825551"/>
            <a:ext cx="2158847" cy="1027385"/>
            <a:chOff x="1187624" y="1484600"/>
            <a:chExt cx="2158847" cy="1027385"/>
          </a:xfrm>
        </p:grpSpPr>
        <p:sp>
          <p:nvSpPr>
            <p:cNvPr id="15" name="Rounded Rectangular Callout 14"/>
            <p:cNvSpPr/>
            <p:nvPr/>
          </p:nvSpPr>
          <p:spPr>
            <a:xfrm>
              <a:off x="1187624" y="1484600"/>
              <a:ext cx="2158847" cy="1027385"/>
            </a:xfrm>
            <a:prstGeom prst="wedgeRoundRectCallout">
              <a:avLst>
                <a:gd name="adj1" fmla="val -3391"/>
                <a:gd name="adj2" fmla="val 73015"/>
                <a:gd name="adj3" fmla="val 16667"/>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1187624" y="1585372"/>
              <a:ext cx="2158847" cy="769442"/>
            </a:xfrm>
            <a:prstGeom prst="rect">
              <a:avLst/>
            </a:prstGeom>
          </p:spPr>
          <p:txBody>
            <a:bodyPr wrap="square">
              <a:spAutoFit/>
            </a:bodyPr>
            <a:lstStyle/>
            <a:p>
              <a:pPr algn="ctr"/>
              <a:r>
                <a:rPr lang="en-US" sz="4400" b="1" cap="none" spc="0" dirty="0" smtClean="0">
                  <a:ln w="12700">
                    <a:noFill/>
                    <a:prstDash val="solid"/>
                  </a:ln>
                  <a:solidFill>
                    <a:schemeClr val="bg1"/>
                  </a:solidFill>
                  <a:latin typeface="Aharoni" pitchFamily="2" charset="-79"/>
                  <a:cs typeface="Aharoni" pitchFamily="2" charset="-79"/>
                </a:rPr>
                <a:t>*CLICK*</a:t>
              </a:r>
              <a:endParaRPr lang="en-US" sz="4400" b="1" cap="none" spc="0" dirty="0">
                <a:ln w="12700">
                  <a:noFill/>
                  <a:prstDash val="solid"/>
                </a:ln>
                <a:solidFill>
                  <a:schemeClr val="bg1"/>
                </a:solidFill>
                <a:latin typeface="Aharoni" pitchFamily="2" charset="-79"/>
                <a:cs typeface="Aharoni" pitchFamily="2" charset="-79"/>
              </a:endParaRPr>
            </a:p>
          </p:txBody>
        </p:sp>
      </p:grpSp>
      <p:grpSp>
        <p:nvGrpSpPr>
          <p:cNvPr id="23" name="Group 22"/>
          <p:cNvGrpSpPr/>
          <p:nvPr/>
        </p:nvGrpSpPr>
        <p:grpSpPr>
          <a:xfrm>
            <a:off x="5923564" y="1778751"/>
            <a:ext cx="2819855" cy="1440160"/>
            <a:chOff x="3505071" y="620688"/>
            <a:chExt cx="2819855" cy="1440160"/>
          </a:xfrm>
        </p:grpSpPr>
        <p:sp>
          <p:nvSpPr>
            <p:cNvPr id="21" name="Oval Callout 20"/>
            <p:cNvSpPr/>
            <p:nvPr/>
          </p:nvSpPr>
          <p:spPr>
            <a:xfrm>
              <a:off x="3505071" y="620688"/>
              <a:ext cx="2819855" cy="1440160"/>
            </a:xfrm>
            <a:prstGeom prst="wedgeEllipseCallout">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3703769" y="879103"/>
              <a:ext cx="2422458" cy="923330"/>
            </a:xfrm>
            <a:prstGeom prst="rect">
              <a:avLst/>
            </a:prstGeom>
          </p:spPr>
          <p:txBody>
            <a:bodyPr wrap="none">
              <a:spAutoFit/>
            </a:bodyPr>
            <a:lstStyle/>
            <a:p>
              <a:pPr algn="ctr"/>
              <a:r>
                <a:rPr lang="en-US" sz="5400" b="1" cap="none" spc="0" dirty="0" smtClean="0">
                  <a:ln w="12700">
                    <a:noFill/>
                    <a:prstDash val="solid"/>
                  </a:ln>
                  <a:solidFill>
                    <a:schemeClr val="bg1"/>
                  </a:solidFill>
                  <a:latin typeface="Aharoni" pitchFamily="2" charset="-79"/>
                  <a:cs typeface="Aharoni" pitchFamily="2" charset="-79"/>
                </a:rPr>
                <a:t>HELLO!</a:t>
              </a:r>
              <a:endParaRPr lang="en-US" sz="5400" b="1" cap="none" spc="0" dirty="0">
                <a:ln w="12700">
                  <a:noFill/>
                  <a:prstDash val="solid"/>
                </a:ln>
                <a:solidFill>
                  <a:schemeClr val="bg1"/>
                </a:solidFill>
                <a:latin typeface="Aharoni" pitchFamily="2" charset="-79"/>
                <a:cs typeface="Aharoni" pitchFamily="2" charset="-79"/>
              </a:endParaRPr>
            </a:p>
          </p:txBody>
        </p:sp>
      </p:grpSp>
      <p:grpSp>
        <p:nvGrpSpPr>
          <p:cNvPr id="43" name="Group 42"/>
          <p:cNvGrpSpPr/>
          <p:nvPr/>
        </p:nvGrpSpPr>
        <p:grpSpPr>
          <a:xfrm>
            <a:off x="1115616" y="4869160"/>
            <a:ext cx="1584176" cy="1584176"/>
            <a:chOff x="755576" y="3415872"/>
            <a:chExt cx="1872208" cy="1872208"/>
          </a:xfrm>
        </p:grpSpPr>
        <p:sp>
          <p:nvSpPr>
            <p:cNvPr id="32" name="Oval 31"/>
            <p:cNvSpPr/>
            <p:nvPr/>
          </p:nvSpPr>
          <p:spPr>
            <a:xfrm>
              <a:off x="755576" y="3415872"/>
              <a:ext cx="1872208" cy="1872208"/>
            </a:xfrm>
            <a:prstGeom prst="ellips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https://cdn2.iconfinder.com/data/icons/freecns-cumulus/16/519586-083_Music-51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37928" y="3798224"/>
              <a:ext cx="1107504" cy="1107504"/>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Vocal Tics</a:t>
            </a:r>
            <a:endParaRPr lang="en-GB" b="1" dirty="0">
              <a:latin typeface="Aharoni" pitchFamily="2" charset="-79"/>
              <a:cs typeface="Aharoni" pitchFamily="2" charset="-79"/>
            </a:endParaRPr>
          </a:p>
        </p:txBody>
      </p:sp>
      <p:grpSp>
        <p:nvGrpSpPr>
          <p:cNvPr id="145" name="Group 144"/>
          <p:cNvGrpSpPr/>
          <p:nvPr/>
        </p:nvGrpSpPr>
        <p:grpSpPr>
          <a:xfrm>
            <a:off x="1256804" y="1268760"/>
            <a:ext cx="6630393" cy="0"/>
            <a:chOff x="1217971" y="0"/>
            <a:chExt cx="6630393" cy="0"/>
          </a:xfrm>
        </p:grpSpPr>
        <p:cxnSp>
          <p:nvCxnSpPr>
            <p:cNvPr id="146" name="Straight Connector 14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1982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048"/>
                                        </p:tgtEl>
                                        <p:attrNameLst>
                                          <p:attrName>style.visibility</p:attrName>
                                        </p:attrNameLst>
                                      </p:cBhvr>
                                      <p:to>
                                        <p:strVal val="visible"/>
                                      </p:to>
                                    </p:set>
                                  </p:childTnLst>
                                </p:cTn>
                              </p:par>
                            </p:childTnLst>
                          </p:cTn>
                        </p:par>
                        <p:par>
                          <p:cTn id="13" fill="hold">
                            <p:stCondLst>
                              <p:cond delay="1000"/>
                            </p:stCondLst>
                            <p:childTnLst>
                              <p:par>
                                <p:cTn id="14" presetID="2" presetClass="entr" presetSubtype="12"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31" presetClass="entr" presetSubtype="0" fill="hold" nodeType="afterEffect">
                                  <p:stCondLst>
                                    <p:cond delay="50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r>
              <a:rPr lang="en-GB" sz="4900" b="1" dirty="0" smtClean="0">
                <a:latin typeface="Aharoni" pitchFamily="2" charset="-79"/>
                <a:cs typeface="Aharoni" pitchFamily="2" charset="-79"/>
              </a:rPr>
              <a:t>1</a:t>
            </a:r>
            <a:r>
              <a:rPr lang="en-GB" b="1" dirty="0" smtClean="0">
                <a:latin typeface="Aharoni" pitchFamily="2" charset="-79"/>
                <a:cs typeface="Aharoni" pitchFamily="2" charset="-79"/>
              </a:rPr>
              <a:t> </a:t>
            </a:r>
            <a:r>
              <a:rPr lang="en-GB" sz="3100" b="1" dirty="0" smtClean="0">
                <a:latin typeface="Aharoni" pitchFamily="2" charset="-79"/>
                <a:cs typeface="Aharoni" pitchFamily="2" charset="-79"/>
              </a:rPr>
              <a:t>in</a:t>
            </a:r>
            <a:r>
              <a:rPr lang="en-GB" b="1" dirty="0" smtClean="0">
                <a:latin typeface="Aharoni" pitchFamily="2" charset="-79"/>
                <a:cs typeface="Aharoni" pitchFamily="2" charset="-79"/>
              </a:rPr>
              <a:t> </a:t>
            </a:r>
            <a:r>
              <a:rPr lang="en-GB" sz="4900" b="1" dirty="0" smtClean="0">
                <a:latin typeface="Aharoni" pitchFamily="2" charset="-79"/>
                <a:cs typeface="Aharoni" pitchFamily="2" charset="-79"/>
              </a:rPr>
              <a:t>100 </a:t>
            </a:r>
            <a:r>
              <a:rPr lang="en-GB" sz="3100" b="1" dirty="0" smtClean="0">
                <a:latin typeface="Aharoni" pitchFamily="2" charset="-79"/>
                <a:cs typeface="Aharoni" pitchFamily="2" charset="-79"/>
              </a:rPr>
              <a:t>children have</a:t>
            </a:r>
            <a:br>
              <a:rPr lang="en-GB" sz="3100" b="1" dirty="0" smtClean="0">
                <a:latin typeface="Aharoni" pitchFamily="2" charset="-79"/>
                <a:cs typeface="Aharoni" pitchFamily="2" charset="-79"/>
              </a:rPr>
            </a:br>
            <a:r>
              <a:rPr lang="en-GB" sz="3100" b="1" dirty="0" smtClean="0">
                <a:latin typeface="Aharoni" pitchFamily="2" charset="-79"/>
                <a:cs typeface="Aharoni" pitchFamily="2" charset="-79"/>
              </a:rPr>
              <a:t>Tourette’s Syndrome.</a:t>
            </a:r>
            <a:endParaRPr lang="en-GB" sz="3100" b="1" dirty="0">
              <a:latin typeface="Aharoni" pitchFamily="2" charset="-79"/>
              <a:cs typeface="Aharoni" pitchFamily="2" charset="-79"/>
            </a:endParaRPr>
          </a:p>
        </p:txBody>
      </p:sp>
      <p:grpSp>
        <p:nvGrpSpPr>
          <p:cNvPr id="12" name="Group 11"/>
          <p:cNvGrpSpPr/>
          <p:nvPr/>
        </p:nvGrpSpPr>
        <p:grpSpPr>
          <a:xfrm>
            <a:off x="1763688" y="1562860"/>
            <a:ext cx="5616624" cy="4883991"/>
            <a:chOff x="1763688" y="1562860"/>
            <a:chExt cx="5616624" cy="4883991"/>
          </a:xfrm>
        </p:grpSpPr>
        <p:sp>
          <p:nvSpPr>
            <p:cNvPr id="3" name="Oval 2"/>
            <p:cNvSpPr/>
            <p:nvPr/>
          </p:nvSpPr>
          <p:spPr>
            <a:xfrm>
              <a:off x="176368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234775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293181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351588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p:nvSpPr>
          <p:spPr>
            <a:xfrm>
              <a:off x="409994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p:cNvSpPr/>
            <p:nvPr/>
          </p:nvSpPr>
          <p:spPr>
            <a:xfrm>
              <a:off x="468401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526807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p:nvSpPr>
          <p:spPr>
            <a:xfrm>
              <a:off x="585214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p:cNvSpPr/>
            <p:nvPr/>
          </p:nvSpPr>
          <p:spPr>
            <a:xfrm>
              <a:off x="643620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p:cNvSpPr/>
            <p:nvPr/>
          </p:nvSpPr>
          <p:spPr>
            <a:xfrm>
              <a:off x="7020272"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176368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234775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p:nvPr/>
          </p:nvSpPr>
          <p:spPr>
            <a:xfrm>
              <a:off x="293181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p:nvPr/>
          </p:nvSpPr>
          <p:spPr>
            <a:xfrm>
              <a:off x="351588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p:nvSpPr>
          <p:spPr>
            <a:xfrm>
              <a:off x="409994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p:nvSpPr>
          <p:spPr>
            <a:xfrm>
              <a:off x="468401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526807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p:nvPr/>
          </p:nvSpPr>
          <p:spPr>
            <a:xfrm>
              <a:off x="585214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p:nvSpPr>
          <p:spPr>
            <a:xfrm>
              <a:off x="643620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p:nvSpPr>
          <p:spPr>
            <a:xfrm>
              <a:off x="7020272"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p:nvSpPr>
          <p:spPr>
            <a:xfrm>
              <a:off x="176368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p:nvSpPr>
          <p:spPr>
            <a:xfrm>
              <a:off x="234775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p:nvSpPr>
          <p:spPr>
            <a:xfrm>
              <a:off x="293181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p:nvSpPr>
          <p:spPr>
            <a:xfrm>
              <a:off x="351588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a:off x="409994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p:cNvSpPr/>
            <p:nvPr/>
          </p:nvSpPr>
          <p:spPr>
            <a:xfrm>
              <a:off x="468401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p:cNvSpPr/>
            <p:nvPr/>
          </p:nvSpPr>
          <p:spPr>
            <a:xfrm>
              <a:off x="526807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p:nvSpPr>
          <p:spPr>
            <a:xfrm>
              <a:off x="585214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p:nvPr/>
          </p:nvSpPr>
          <p:spPr>
            <a:xfrm>
              <a:off x="643620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p:nvSpPr>
          <p:spPr>
            <a:xfrm>
              <a:off x="7020272"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176368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234775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293181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351588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409994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468401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26807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585214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643620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7020272"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76368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234775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293181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351588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409994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468401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p:cNvSpPr/>
            <p:nvPr/>
          </p:nvSpPr>
          <p:spPr>
            <a:xfrm>
              <a:off x="526807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585214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43620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7020272"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176368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234775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293181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351588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409994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p:nvSpPr>
          <p:spPr>
            <a:xfrm>
              <a:off x="468401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526807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p:cNvSpPr/>
            <p:nvPr/>
          </p:nvSpPr>
          <p:spPr>
            <a:xfrm>
              <a:off x="585214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val 84"/>
            <p:cNvSpPr/>
            <p:nvPr/>
          </p:nvSpPr>
          <p:spPr>
            <a:xfrm>
              <a:off x="643620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p:cNvSpPr/>
            <p:nvPr/>
          </p:nvSpPr>
          <p:spPr>
            <a:xfrm>
              <a:off x="7020272"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p:nvPr/>
          </p:nvSpPr>
          <p:spPr>
            <a:xfrm>
              <a:off x="176368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p:nvPr/>
          </p:nvSpPr>
          <p:spPr>
            <a:xfrm>
              <a:off x="234775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p:nvPr/>
          </p:nvSpPr>
          <p:spPr>
            <a:xfrm>
              <a:off x="293181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351588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p:nvPr/>
          </p:nvSpPr>
          <p:spPr>
            <a:xfrm>
              <a:off x="409994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p:nvPr/>
          </p:nvSpPr>
          <p:spPr>
            <a:xfrm>
              <a:off x="468401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p:nvPr/>
          </p:nvSpPr>
          <p:spPr>
            <a:xfrm>
              <a:off x="5268078" y="4576750"/>
              <a:ext cx="360040" cy="360040"/>
            </a:xfrm>
            <a:prstGeom prst="ellips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p:nvSpPr>
          <p:spPr>
            <a:xfrm>
              <a:off x="585214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Oval 95"/>
            <p:cNvSpPr/>
            <p:nvPr/>
          </p:nvSpPr>
          <p:spPr>
            <a:xfrm>
              <a:off x="643620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p:cNvSpPr/>
            <p:nvPr/>
          </p:nvSpPr>
          <p:spPr>
            <a:xfrm>
              <a:off x="7020272"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p:cNvSpPr/>
            <p:nvPr/>
          </p:nvSpPr>
          <p:spPr>
            <a:xfrm>
              <a:off x="176368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p:cNvSpPr/>
            <p:nvPr/>
          </p:nvSpPr>
          <p:spPr>
            <a:xfrm>
              <a:off x="234775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p:cNvSpPr/>
            <p:nvPr/>
          </p:nvSpPr>
          <p:spPr>
            <a:xfrm>
              <a:off x="293181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p:cNvSpPr/>
            <p:nvPr/>
          </p:nvSpPr>
          <p:spPr>
            <a:xfrm>
              <a:off x="351588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p:cNvSpPr/>
            <p:nvPr/>
          </p:nvSpPr>
          <p:spPr>
            <a:xfrm>
              <a:off x="409994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p:nvPr/>
          </p:nvSpPr>
          <p:spPr>
            <a:xfrm>
              <a:off x="468401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p:nvPr/>
          </p:nvSpPr>
          <p:spPr>
            <a:xfrm>
              <a:off x="526807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p:nvPr/>
          </p:nvSpPr>
          <p:spPr>
            <a:xfrm>
              <a:off x="585214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p:nvPr/>
          </p:nvSpPr>
          <p:spPr>
            <a:xfrm>
              <a:off x="643620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p:nvPr/>
          </p:nvSpPr>
          <p:spPr>
            <a:xfrm>
              <a:off x="7020272"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p:cNvSpPr/>
            <p:nvPr/>
          </p:nvSpPr>
          <p:spPr>
            <a:xfrm>
              <a:off x="176368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p:cNvSpPr/>
            <p:nvPr/>
          </p:nvSpPr>
          <p:spPr>
            <a:xfrm>
              <a:off x="234775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p:cNvSpPr/>
            <p:nvPr/>
          </p:nvSpPr>
          <p:spPr>
            <a:xfrm>
              <a:off x="293181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p:cNvSpPr/>
            <p:nvPr/>
          </p:nvSpPr>
          <p:spPr>
            <a:xfrm>
              <a:off x="351588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Oval 113"/>
            <p:cNvSpPr/>
            <p:nvPr/>
          </p:nvSpPr>
          <p:spPr>
            <a:xfrm>
              <a:off x="409994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p:cNvSpPr/>
            <p:nvPr/>
          </p:nvSpPr>
          <p:spPr>
            <a:xfrm>
              <a:off x="468401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Oval 115"/>
            <p:cNvSpPr/>
            <p:nvPr/>
          </p:nvSpPr>
          <p:spPr>
            <a:xfrm>
              <a:off x="526807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Oval 116"/>
            <p:cNvSpPr/>
            <p:nvPr/>
          </p:nvSpPr>
          <p:spPr>
            <a:xfrm>
              <a:off x="585214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p:cNvSpPr/>
            <p:nvPr/>
          </p:nvSpPr>
          <p:spPr>
            <a:xfrm>
              <a:off x="643620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p:cNvSpPr/>
            <p:nvPr/>
          </p:nvSpPr>
          <p:spPr>
            <a:xfrm>
              <a:off x="7020272"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Oval 120"/>
            <p:cNvSpPr/>
            <p:nvPr/>
          </p:nvSpPr>
          <p:spPr>
            <a:xfrm>
              <a:off x="176368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p:nvPr/>
          </p:nvSpPr>
          <p:spPr>
            <a:xfrm>
              <a:off x="234775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p:cNvSpPr/>
            <p:nvPr/>
          </p:nvSpPr>
          <p:spPr>
            <a:xfrm>
              <a:off x="293181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p:cNvSpPr/>
            <p:nvPr/>
          </p:nvSpPr>
          <p:spPr>
            <a:xfrm>
              <a:off x="351588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Oval 124"/>
            <p:cNvSpPr/>
            <p:nvPr/>
          </p:nvSpPr>
          <p:spPr>
            <a:xfrm>
              <a:off x="409994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Oval 125"/>
            <p:cNvSpPr/>
            <p:nvPr/>
          </p:nvSpPr>
          <p:spPr>
            <a:xfrm>
              <a:off x="468401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p:cNvSpPr/>
            <p:nvPr/>
          </p:nvSpPr>
          <p:spPr>
            <a:xfrm>
              <a:off x="526807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p:cNvSpPr/>
            <p:nvPr/>
          </p:nvSpPr>
          <p:spPr>
            <a:xfrm>
              <a:off x="585214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p:cNvSpPr/>
            <p:nvPr/>
          </p:nvSpPr>
          <p:spPr>
            <a:xfrm>
              <a:off x="643620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p:cNvSpPr/>
            <p:nvPr/>
          </p:nvSpPr>
          <p:spPr>
            <a:xfrm>
              <a:off x="7020272"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781120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Tics can feel unpleasant</a:t>
            </a:r>
            <a:endParaRPr lang="en-GB" b="1" dirty="0">
              <a:latin typeface="Aharoni" pitchFamily="2" charset="-79"/>
              <a:cs typeface="Aharoni" pitchFamily="2" charset="-79"/>
            </a:endParaRPr>
          </a:p>
        </p:txBody>
      </p:sp>
      <p:grpSp>
        <p:nvGrpSpPr>
          <p:cNvPr id="24" name="Group 23"/>
          <p:cNvGrpSpPr/>
          <p:nvPr/>
        </p:nvGrpSpPr>
        <p:grpSpPr>
          <a:xfrm>
            <a:off x="1256804" y="1268760"/>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grpSp>
        <p:nvGrpSpPr>
          <p:cNvPr id="7168" name="Group 7167"/>
          <p:cNvGrpSpPr/>
          <p:nvPr/>
        </p:nvGrpSpPr>
        <p:grpSpPr>
          <a:xfrm>
            <a:off x="6535632" y="3752978"/>
            <a:ext cx="2120717" cy="2767559"/>
            <a:chOff x="6826838" y="1650295"/>
            <a:chExt cx="2120717" cy="2767559"/>
          </a:xfrm>
        </p:grpSpPr>
        <p:grpSp>
          <p:nvGrpSpPr>
            <p:cNvPr id="16" name="Group 15"/>
            <p:cNvGrpSpPr/>
            <p:nvPr/>
          </p:nvGrpSpPr>
          <p:grpSpPr>
            <a:xfrm>
              <a:off x="6826838" y="1650295"/>
              <a:ext cx="1967500" cy="2182784"/>
              <a:chOff x="8778743" y="2110312"/>
              <a:chExt cx="1967500" cy="218278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675" y="2110312"/>
                <a:ext cx="1843568" cy="2182784"/>
              </a:xfrm>
              <a:prstGeom prst="rect">
                <a:avLst/>
              </a:prstGeom>
            </p:spPr>
          </p:pic>
          <p:pic>
            <p:nvPicPr>
              <p:cNvPr id="1032" name="Picture 8" descr="https://cdn0.iconfinder.com/data/icons/octicons/1024/flame-51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30872" y="3573016"/>
                <a:ext cx="569720" cy="5697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s://cdn0.iconfinder.com/data/icons/octicons/1024/flame-51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9710800" y="3210393"/>
                <a:ext cx="645434" cy="645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743" y="2479879"/>
                <a:ext cx="730514" cy="730514"/>
              </a:xfrm>
              <a:prstGeom prst="rect">
                <a:avLst/>
              </a:prstGeom>
            </p:spPr>
          </p:pic>
        </p:grpSp>
        <p:sp>
          <p:nvSpPr>
            <p:cNvPr id="18" name="Rectangle 17"/>
            <p:cNvSpPr/>
            <p:nvPr/>
          </p:nvSpPr>
          <p:spPr>
            <a:xfrm>
              <a:off x="6847300" y="3833079"/>
              <a:ext cx="2100255" cy="584775"/>
            </a:xfrm>
            <a:prstGeom prst="rect">
              <a:avLst/>
            </a:prstGeom>
          </p:spPr>
          <p:txBody>
            <a:bodyPr wrap="none">
              <a:spAutoFit/>
            </a:bodyPr>
            <a:lstStyle/>
            <a:p>
              <a:r>
                <a:rPr lang="en-GB" sz="3200" b="1" dirty="0" smtClean="0">
                  <a:solidFill>
                    <a:srgbClr val="F72442"/>
                  </a:solidFill>
                  <a:latin typeface="Aharoni" pitchFamily="2" charset="-79"/>
                  <a:cs typeface="Aharoni" pitchFamily="2" charset="-79"/>
                </a:rPr>
                <a:t>BURNING</a:t>
              </a:r>
              <a:endParaRPr lang="en-GB" sz="3200" dirty="0">
                <a:solidFill>
                  <a:srgbClr val="F72442"/>
                </a:solidFill>
              </a:endParaRPr>
            </a:p>
          </p:txBody>
        </p:sp>
      </p:grpSp>
      <p:grpSp>
        <p:nvGrpSpPr>
          <p:cNvPr id="30" name="Group 29"/>
          <p:cNvGrpSpPr/>
          <p:nvPr/>
        </p:nvGrpSpPr>
        <p:grpSpPr>
          <a:xfrm>
            <a:off x="4139952" y="1628800"/>
            <a:ext cx="2427268" cy="2844824"/>
            <a:chOff x="4523973" y="1810264"/>
            <a:chExt cx="2427268" cy="2844824"/>
          </a:xfrm>
        </p:grpSpPr>
        <p:grpSp>
          <p:nvGrpSpPr>
            <p:cNvPr id="29" name="Group 28"/>
            <p:cNvGrpSpPr/>
            <p:nvPr/>
          </p:nvGrpSpPr>
          <p:grpSpPr>
            <a:xfrm>
              <a:off x="4815823" y="1810264"/>
              <a:ext cx="1843568" cy="2255143"/>
              <a:chOff x="4168592" y="1556792"/>
              <a:chExt cx="1843568" cy="2255143"/>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8592" y="1606256"/>
                <a:ext cx="1843568" cy="2182784"/>
              </a:xfrm>
              <a:prstGeom prst="rect">
                <a:avLst/>
              </a:prstGeom>
            </p:spPr>
          </p:pic>
          <p:pic>
            <p:nvPicPr>
              <p:cNvPr id="1035" name="Picture 11" descr="https://iconfree.net/uploads/icon/2016/3/9/electricity-shapes-electric-icon-7881-512x512.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99992" y="2564904"/>
                <a:ext cx="1247031" cy="12470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1" descr="https://iconfree.net/uploads/icon/2016/3/9/electricity-shapes-electric-icon-7881-512x512.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4860032" y="1556792"/>
                <a:ext cx="506944" cy="50694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p:cNvSpPr/>
            <p:nvPr/>
          </p:nvSpPr>
          <p:spPr>
            <a:xfrm>
              <a:off x="4523973" y="4070313"/>
              <a:ext cx="2427268" cy="584775"/>
            </a:xfrm>
            <a:prstGeom prst="rect">
              <a:avLst/>
            </a:prstGeom>
          </p:spPr>
          <p:txBody>
            <a:bodyPr wrap="none">
              <a:spAutoFit/>
            </a:bodyPr>
            <a:lstStyle/>
            <a:p>
              <a:r>
                <a:rPr lang="en-GB" sz="3200" b="1" dirty="0" smtClean="0">
                  <a:solidFill>
                    <a:srgbClr val="31499C"/>
                  </a:solidFill>
                  <a:latin typeface="Aharoni" pitchFamily="2" charset="-79"/>
                  <a:cs typeface="Aharoni" pitchFamily="2" charset="-79"/>
                </a:rPr>
                <a:t>ELECTRICITY</a:t>
              </a:r>
              <a:endParaRPr lang="en-GB" sz="3200" dirty="0">
                <a:solidFill>
                  <a:srgbClr val="31499C"/>
                </a:solidFill>
              </a:endParaRPr>
            </a:p>
          </p:txBody>
        </p:sp>
      </p:grpSp>
      <p:grpSp>
        <p:nvGrpSpPr>
          <p:cNvPr id="7180" name="Group 7179"/>
          <p:cNvGrpSpPr/>
          <p:nvPr/>
        </p:nvGrpSpPr>
        <p:grpSpPr>
          <a:xfrm>
            <a:off x="2366003" y="3350233"/>
            <a:ext cx="1843568" cy="3170304"/>
            <a:chOff x="466722" y="1484784"/>
            <a:chExt cx="1843568" cy="3170304"/>
          </a:xfrm>
        </p:grpSpPr>
        <p:sp>
          <p:nvSpPr>
            <p:cNvPr id="7176" name="Rectangle 7175"/>
            <p:cNvSpPr/>
            <p:nvPr/>
          </p:nvSpPr>
          <p:spPr>
            <a:xfrm>
              <a:off x="741534" y="4070313"/>
              <a:ext cx="1293944" cy="584775"/>
            </a:xfrm>
            <a:prstGeom prst="rect">
              <a:avLst/>
            </a:prstGeom>
          </p:spPr>
          <p:txBody>
            <a:bodyPr wrap="none">
              <a:spAutoFit/>
            </a:bodyPr>
            <a:lstStyle/>
            <a:p>
              <a:r>
                <a:rPr lang="en-GB" sz="3200" b="1" dirty="0" smtClean="0">
                  <a:solidFill>
                    <a:srgbClr val="FF8639"/>
                  </a:solidFill>
                  <a:latin typeface="Aharoni" pitchFamily="2" charset="-79"/>
                  <a:cs typeface="Aharoni" pitchFamily="2" charset="-79"/>
                </a:rPr>
                <a:t>FIZZY</a:t>
              </a:r>
              <a:endParaRPr lang="en-GB" sz="3200" dirty="0">
                <a:solidFill>
                  <a:srgbClr val="FF8639"/>
                </a:solidFill>
              </a:endParaRPr>
            </a:p>
          </p:txBody>
        </p:sp>
        <p:grpSp>
          <p:nvGrpSpPr>
            <p:cNvPr id="7179" name="Group 7178"/>
            <p:cNvGrpSpPr/>
            <p:nvPr/>
          </p:nvGrpSpPr>
          <p:grpSpPr>
            <a:xfrm>
              <a:off x="466722" y="1484784"/>
              <a:ext cx="1843568" cy="2594218"/>
              <a:chOff x="466722" y="1484784"/>
              <a:chExt cx="1843568" cy="2594218"/>
            </a:xfrm>
          </p:grpSpPr>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2" y="1896218"/>
                <a:ext cx="1843568" cy="2182784"/>
              </a:xfrm>
              <a:prstGeom prst="rect">
                <a:avLst/>
              </a:prstGeom>
            </p:spPr>
          </p:pic>
          <p:sp>
            <p:nvSpPr>
              <p:cNvPr id="7177" name="Oval 7176"/>
              <p:cNvSpPr/>
              <p:nvPr/>
            </p:nvSpPr>
            <p:spPr>
              <a:xfrm>
                <a:off x="726274" y="3615722"/>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957137" y="3840290"/>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827584" y="3420500"/>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971600" y="3526224"/>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1191308" y="299799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1242800" y="3793885"/>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115616" y="3212976"/>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1394625" y="3600275"/>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1161008" y="3674326"/>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1199390" y="3374095"/>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1115616" y="2484396"/>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1119300" y="2132856"/>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996816" y="2276872"/>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988316" y="1836324"/>
                <a:ext cx="80508" cy="80508"/>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993132" y="1484784"/>
                <a:ext cx="72008" cy="72008"/>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p:nvPr/>
            </p:nvSpPr>
            <p:spPr>
              <a:xfrm>
                <a:off x="1068824" y="1628800"/>
                <a:ext cx="118800" cy="118800"/>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4" name="Group 3"/>
          <p:cNvGrpSpPr/>
          <p:nvPr/>
        </p:nvGrpSpPr>
        <p:grpSpPr>
          <a:xfrm>
            <a:off x="683568" y="1628800"/>
            <a:ext cx="2123805" cy="2758870"/>
            <a:chOff x="683568" y="1628800"/>
            <a:chExt cx="2123805" cy="2758870"/>
          </a:xfrm>
        </p:grpSpPr>
        <p:grpSp>
          <p:nvGrpSpPr>
            <p:cNvPr id="7172" name="Group 7171"/>
            <p:cNvGrpSpPr/>
            <p:nvPr/>
          </p:nvGrpSpPr>
          <p:grpSpPr>
            <a:xfrm>
              <a:off x="779300" y="1628800"/>
              <a:ext cx="1848484" cy="2182784"/>
              <a:chOff x="2589084" y="1896218"/>
              <a:chExt cx="1848484" cy="2182784"/>
            </a:xfrm>
          </p:grpSpPr>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9084" y="1896218"/>
                <a:ext cx="1848484" cy="2182784"/>
              </a:xfrm>
              <a:prstGeom prst="rect">
                <a:avLst/>
              </a:prstGeom>
            </p:spPr>
          </p:pic>
          <p:pic>
            <p:nvPicPr>
              <p:cNvPr id="1037" name="Picture 13" descr="https://cdn1.iconfinder.com/data/icons/social-object-set-2-1/74/27-512.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9953902">
                <a:off x="3531077" y="3324181"/>
                <a:ext cx="638601" cy="6386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https://cdn1.iconfinder.com/data/icons/social-object-set-2-1/74/27-512.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251610">
                <a:off x="3041332" y="2991227"/>
                <a:ext cx="456273" cy="45627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3" descr="https://cdn1.iconfinder.com/data/icons/social-object-set-2-1/74/27-512.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8223764">
                <a:off x="3608026" y="2004597"/>
                <a:ext cx="228137" cy="228137"/>
              </a:xfrm>
              <a:prstGeom prst="rect">
                <a:avLst/>
              </a:prstGeom>
              <a:noFill/>
              <a:extLst>
                <a:ext uri="{909E8E84-426E-40DD-AFC4-6F175D3DCCD1}">
                  <a14:hiddenFill xmlns:a14="http://schemas.microsoft.com/office/drawing/2010/main">
                    <a:solidFill>
                      <a:srgbClr val="FFFFFF"/>
                    </a:solidFill>
                  </a14:hiddenFill>
                </a:ext>
              </a:extLst>
            </p:spPr>
          </p:pic>
        </p:grpSp>
        <p:sp>
          <p:nvSpPr>
            <p:cNvPr id="7173" name="Rectangle 7172"/>
            <p:cNvSpPr/>
            <p:nvPr/>
          </p:nvSpPr>
          <p:spPr>
            <a:xfrm>
              <a:off x="1046150" y="3802895"/>
              <a:ext cx="1314784" cy="584775"/>
            </a:xfrm>
            <a:prstGeom prst="rect">
              <a:avLst/>
            </a:prstGeom>
          </p:spPr>
          <p:txBody>
            <a:bodyPr wrap="none">
              <a:spAutoFit/>
            </a:bodyPr>
            <a:lstStyle/>
            <a:p>
              <a:r>
                <a:rPr lang="en-GB" sz="3200" b="1" dirty="0" smtClean="0">
                  <a:solidFill>
                    <a:srgbClr val="219E52"/>
                  </a:solidFill>
                  <a:latin typeface="Aharoni" pitchFamily="2" charset="-79"/>
                  <a:cs typeface="Aharoni" pitchFamily="2" charset="-79"/>
                </a:rPr>
                <a:t>ITCHY</a:t>
              </a:r>
              <a:endParaRPr lang="en-GB" sz="3200" dirty="0">
                <a:solidFill>
                  <a:srgbClr val="219E52"/>
                </a:solidFill>
              </a:endParaRPr>
            </a:p>
          </p:txBody>
        </p:sp>
        <p:sp>
          <p:nvSpPr>
            <p:cNvPr id="7181" name="Arc 7180"/>
            <p:cNvSpPr/>
            <p:nvPr/>
          </p:nvSpPr>
          <p:spPr>
            <a:xfrm rot="20227764">
              <a:off x="696060" y="2511374"/>
              <a:ext cx="545094" cy="545094"/>
            </a:xfrm>
            <a:prstGeom prst="arc">
              <a:avLst/>
            </a:prstGeom>
            <a:ln w="19050">
              <a:solidFill>
                <a:srgbClr val="219E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1" name="Arc 80"/>
            <p:cNvSpPr/>
            <p:nvPr/>
          </p:nvSpPr>
          <p:spPr>
            <a:xfrm rot="2296262" flipH="1">
              <a:off x="2233966" y="2727398"/>
              <a:ext cx="545094" cy="545094"/>
            </a:xfrm>
            <a:prstGeom prst="arc">
              <a:avLst/>
            </a:prstGeom>
            <a:ln w="19050">
              <a:solidFill>
                <a:srgbClr val="219E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82" name="Oval 7181"/>
            <p:cNvSpPr/>
            <p:nvPr/>
          </p:nvSpPr>
          <p:spPr>
            <a:xfrm>
              <a:off x="683568" y="2553042"/>
              <a:ext cx="83870" cy="8387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2723503" y="2832070"/>
              <a:ext cx="83870" cy="8387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864102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80"/>
                                        </p:tgtEl>
                                        <p:attrNameLst>
                                          <p:attrName>style.visibility</p:attrName>
                                        </p:attrNameLst>
                                      </p:cBhvr>
                                      <p:to>
                                        <p:strVal val="visible"/>
                                      </p:to>
                                    </p:set>
                                    <p:animEffect transition="in" filter="fade">
                                      <p:cBhvr>
                                        <p:cTn id="17" dur="500"/>
                                        <p:tgtEl>
                                          <p:spTgt spid="7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8"/>
                                        </p:tgtEl>
                                        <p:attrNameLst>
                                          <p:attrName>style.visibility</p:attrName>
                                        </p:attrNameLst>
                                      </p:cBhvr>
                                      <p:to>
                                        <p:strVal val="visible"/>
                                      </p:to>
                                    </p:set>
                                    <p:animEffect transition="in" filter="fade">
                                      <p:cBhvr>
                                        <p:cTn id="22" dur="500"/>
                                        <p:tgtEl>
                                          <p:spTgt spid="7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People are different</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039920" y="1692878"/>
            <a:ext cx="1749918" cy="2078126"/>
            <a:chOff x="1043608" y="1556792"/>
            <a:chExt cx="2592288" cy="307848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556792"/>
              <a:ext cx="1193514" cy="144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382" y="1556792"/>
              <a:ext cx="1193514" cy="1440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3195278"/>
              <a:ext cx="1193514" cy="1440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2382" y="3195278"/>
              <a:ext cx="1193514" cy="1440000"/>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6845" y="4231194"/>
            <a:ext cx="2076068" cy="2078126"/>
          </a:xfrm>
          <a:prstGeom prst="rect">
            <a:avLst/>
          </a:prstGeom>
        </p:spPr>
      </p:pic>
      <p:grpSp>
        <p:nvGrpSpPr>
          <p:cNvPr id="32" name="Group 31"/>
          <p:cNvGrpSpPr/>
          <p:nvPr/>
        </p:nvGrpSpPr>
        <p:grpSpPr>
          <a:xfrm>
            <a:off x="5492608" y="1751787"/>
            <a:ext cx="1781938" cy="1964996"/>
            <a:chOff x="5724128" y="2109373"/>
            <a:chExt cx="3128725" cy="3450137"/>
          </a:xfrm>
        </p:grpSpPr>
        <p:grpSp>
          <p:nvGrpSpPr>
            <p:cNvPr id="19" name="Group 18"/>
            <p:cNvGrpSpPr/>
            <p:nvPr/>
          </p:nvGrpSpPr>
          <p:grpSpPr>
            <a:xfrm>
              <a:off x="5724128" y="2109373"/>
              <a:ext cx="1328525" cy="758205"/>
              <a:chOff x="1284806" y="4854289"/>
              <a:chExt cx="1328525" cy="758205"/>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284806" y="4854289"/>
                <a:ext cx="1328525" cy="758205"/>
              </a:xfrm>
              <a:prstGeom prst="rect">
                <a:avLst/>
              </a:prstGeom>
            </p:spPr>
          </p:pic>
          <p:sp>
            <p:nvSpPr>
              <p:cNvPr id="18" name="Oval 17"/>
              <p:cNvSpPr/>
              <p:nvPr/>
            </p:nvSpPr>
            <p:spPr>
              <a:xfrm>
                <a:off x="1702400" y="4986723"/>
                <a:ext cx="493336" cy="49333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1" name="Group 30"/>
            <p:cNvGrpSpPr/>
            <p:nvPr/>
          </p:nvGrpSpPr>
          <p:grpSpPr>
            <a:xfrm>
              <a:off x="5724128" y="3006684"/>
              <a:ext cx="1328525" cy="758205"/>
              <a:chOff x="1316205" y="5729977"/>
              <a:chExt cx="1328525" cy="758205"/>
            </a:xfrm>
          </p:grpSpPr>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316205" y="5729977"/>
                <a:ext cx="1328525" cy="758205"/>
              </a:xfrm>
              <a:prstGeom prst="rect">
                <a:avLst/>
              </a:prstGeom>
            </p:spPr>
          </p:pic>
          <p:sp>
            <p:nvSpPr>
              <p:cNvPr id="23" name="Oval 22"/>
              <p:cNvSpPr/>
              <p:nvPr/>
            </p:nvSpPr>
            <p:spPr>
              <a:xfrm>
                <a:off x="1733799" y="5862411"/>
                <a:ext cx="493336" cy="4933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p:cNvGrpSpPr/>
            <p:nvPr/>
          </p:nvGrpSpPr>
          <p:grpSpPr>
            <a:xfrm>
              <a:off x="5724128" y="3903995"/>
              <a:ext cx="1328525" cy="758205"/>
              <a:chOff x="3507373" y="5729978"/>
              <a:chExt cx="1328525" cy="758205"/>
            </a:xfrm>
          </p:grpSpPr>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507373" y="5729978"/>
                <a:ext cx="1328525" cy="758205"/>
              </a:xfrm>
              <a:prstGeom prst="rect">
                <a:avLst/>
              </a:prstGeom>
            </p:spPr>
          </p:pic>
          <p:sp>
            <p:nvSpPr>
              <p:cNvPr id="26" name="Oval 25"/>
              <p:cNvSpPr/>
              <p:nvPr/>
            </p:nvSpPr>
            <p:spPr>
              <a:xfrm>
                <a:off x="3924967" y="5862412"/>
                <a:ext cx="493336" cy="49333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24128" y="4801305"/>
              <a:ext cx="1328525" cy="758205"/>
              <a:chOff x="3491880" y="4801305"/>
              <a:chExt cx="1328525" cy="758205"/>
            </a:xfrm>
          </p:grpSpPr>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491880" y="4801305"/>
                <a:ext cx="1328525" cy="758205"/>
              </a:xfrm>
              <a:prstGeom prst="rect">
                <a:avLst/>
              </a:prstGeom>
            </p:spPr>
          </p:pic>
          <p:sp>
            <p:nvSpPr>
              <p:cNvPr id="29" name="Oval 28"/>
              <p:cNvSpPr/>
              <p:nvPr/>
            </p:nvSpPr>
            <p:spPr>
              <a:xfrm>
                <a:off x="3909474" y="4933739"/>
                <a:ext cx="493336" cy="493336"/>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3" name="Group 32"/>
            <p:cNvGrpSpPr/>
            <p:nvPr/>
          </p:nvGrpSpPr>
          <p:grpSpPr>
            <a:xfrm>
              <a:off x="7524328" y="2109373"/>
              <a:ext cx="1328525" cy="758205"/>
              <a:chOff x="1284806" y="4854289"/>
              <a:chExt cx="1328525" cy="758205"/>
            </a:xfrm>
          </p:grpSpPr>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284806" y="4854289"/>
                <a:ext cx="1328525" cy="758205"/>
              </a:xfrm>
              <a:prstGeom prst="rect">
                <a:avLst/>
              </a:prstGeom>
            </p:spPr>
          </p:pic>
          <p:sp>
            <p:nvSpPr>
              <p:cNvPr id="35" name="Oval 34"/>
              <p:cNvSpPr/>
              <p:nvPr/>
            </p:nvSpPr>
            <p:spPr>
              <a:xfrm>
                <a:off x="1702400" y="4986723"/>
                <a:ext cx="493336" cy="49333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p:cNvGrpSpPr/>
            <p:nvPr/>
          </p:nvGrpSpPr>
          <p:grpSpPr>
            <a:xfrm>
              <a:off x="7524328" y="3006684"/>
              <a:ext cx="1328525" cy="758205"/>
              <a:chOff x="1316205" y="5729977"/>
              <a:chExt cx="1328525" cy="758205"/>
            </a:xfrm>
          </p:grpSpPr>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316205" y="5729977"/>
                <a:ext cx="1328525" cy="758205"/>
              </a:xfrm>
              <a:prstGeom prst="rect">
                <a:avLst/>
              </a:prstGeom>
            </p:spPr>
          </p:pic>
          <p:sp>
            <p:nvSpPr>
              <p:cNvPr id="38" name="Oval 37"/>
              <p:cNvSpPr/>
              <p:nvPr/>
            </p:nvSpPr>
            <p:spPr>
              <a:xfrm>
                <a:off x="1733799" y="5862411"/>
                <a:ext cx="493336" cy="4933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p:cNvGrpSpPr/>
            <p:nvPr/>
          </p:nvGrpSpPr>
          <p:grpSpPr>
            <a:xfrm>
              <a:off x="7524328" y="3903995"/>
              <a:ext cx="1328525" cy="758205"/>
              <a:chOff x="3507373" y="5729978"/>
              <a:chExt cx="1328525" cy="758205"/>
            </a:xfrm>
          </p:grpSpPr>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507373" y="5729978"/>
                <a:ext cx="1328525" cy="758205"/>
              </a:xfrm>
              <a:prstGeom prst="rect">
                <a:avLst/>
              </a:prstGeom>
            </p:spPr>
          </p:pic>
          <p:sp>
            <p:nvSpPr>
              <p:cNvPr id="41" name="Oval 40"/>
              <p:cNvSpPr/>
              <p:nvPr/>
            </p:nvSpPr>
            <p:spPr>
              <a:xfrm>
                <a:off x="3924967" y="5862412"/>
                <a:ext cx="493336" cy="49333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p:cNvGrpSpPr/>
            <p:nvPr/>
          </p:nvGrpSpPr>
          <p:grpSpPr>
            <a:xfrm>
              <a:off x="7524328" y="4801305"/>
              <a:ext cx="1328525" cy="758205"/>
              <a:chOff x="3491880" y="4801305"/>
              <a:chExt cx="1328525" cy="758205"/>
            </a:xfrm>
          </p:grpSpPr>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491880" y="4801305"/>
                <a:ext cx="1328525" cy="758205"/>
              </a:xfrm>
              <a:prstGeom prst="rect">
                <a:avLst/>
              </a:prstGeom>
            </p:spPr>
          </p:pic>
          <p:sp>
            <p:nvSpPr>
              <p:cNvPr id="44" name="Oval 43"/>
              <p:cNvSpPr/>
              <p:nvPr/>
            </p:nvSpPr>
            <p:spPr>
              <a:xfrm>
                <a:off x="3909474" y="4933739"/>
                <a:ext cx="493336" cy="493336"/>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52" name="Group 51"/>
          <p:cNvGrpSpPr/>
          <p:nvPr/>
        </p:nvGrpSpPr>
        <p:grpSpPr>
          <a:xfrm>
            <a:off x="5607551" y="4268374"/>
            <a:ext cx="1552052" cy="2006726"/>
            <a:chOff x="5570264" y="4171657"/>
            <a:chExt cx="1552052" cy="2006726"/>
          </a:xfrm>
        </p:grpSpPr>
        <p:pic>
          <p:nvPicPr>
            <p:cNvPr id="48" name="Picture 47"/>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17814" r="17707"/>
            <a:stretch/>
          </p:blipFill>
          <p:spPr>
            <a:xfrm>
              <a:off x="5570264" y="4171657"/>
              <a:ext cx="872521" cy="905030"/>
            </a:xfrm>
            <a:prstGeom prst="rect">
              <a:avLst/>
            </a:prstGeom>
          </p:spPr>
        </p:pic>
        <p:pic>
          <p:nvPicPr>
            <p:cNvPr id="45" name="Picture 44"/>
            <p:cNvPicPr>
              <a:picLocks noChangeAspect="1"/>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r="9459"/>
            <a:stretch/>
          </p:blipFill>
          <p:spPr>
            <a:xfrm>
              <a:off x="6302894" y="4171657"/>
              <a:ext cx="819422" cy="905030"/>
            </a:xfrm>
            <a:prstGeom prst="rect">
              <a:avLst/>
            </a:prstGeom>
          </p:spPr>
        </p:pic>
        <p:pic>
          <p:nvPicPr>
            <p:cNvPr id="46" name="Picture 45"/>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l="19447" r="21310"/>
            <a:stretch/>
          </p:blipFill>
          <p:spPr>
            <a:xfrm>
              <a:off x="6586145" y="5273353"/>
              <a:ext cx="536171" cy="905030"/>
            </a:xfrm>
            <a:prstGeom prst="rect">
              <a:avLst/>
            </a:prstGeom>
          </p:spPr>
        </p:pic>
        <p:pic>
          <p:nvPicPr>
            <p:cNvPr id="47" name="Picture 46"/>
            <p:cNvPicPr>
              <a:picLocks noChangeAspect="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22757" t="14861" r="22222" b="20972"/>
            <a:stretch/>
          </p:blipFill>
          <p:spPr>
            <a:xfrm>
              <a:off x="5570264" y="5269695"/>
              <a:ext cx="717829" cy="905030"/>
            </a:xfrm>
            <a:prstGeom prst="rect">
              <a:avLst/>
            </a:prstGeom>
          </p:spPr>
        </p:pic>
      </p:grpSp>
    </p:spTree>
    <p:extLst>
      <p:ext uri="{BB962C8B-B14F-4D97-AF65-F5344CB8AC3E}">
        <p14:creationId xmlns:p14="http://schemas.microsoft.com/office/powerpoint/2010/main" val="38291398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b="1" dirty="0">
                <a:latin typeface="Aharoni" pitchFamily="2" charset="-79"/>
                <a:cs typeface="Aharoni" pitchFamily="2" charset="-79"/>
              </a:rPr>
              <a:t>T</a:t>
            </a:r>
            <a:r>
              <a:rPr lang="en-GB" b="1" dirty="0" smtClean="0">
                <a:latin typeface="Aharoni" pitchFamily="2" charset="-79"/>
                <a:cs typeface="Aharoni" pitchFamily="2" charset="-79"/>
              </a:rPr>
              <a:t>rying to stop a tic hurts</a:t>
            </a:r>
            <a:endParaRPr lang="en-GB" b="1" dirty="0">
              <a:latin typeface="Aharoni" pitchFamily="2" charset="-79"/>
              <a:cs typeface="Aharoni" pitchFamily="2" charset="-79"/>
            </a:endParaRPr>
          </a:p>
        </p:txBody>
      </p:sp>
      <p:grpSp>
        <p:nvGrpSpPr>
          <p:cNvPr id="24" name="Group 23"/>
          <p:cNvGrpSpPr/>
          <p:nvPr/>
        </p:nvGrpSpPr>
        <p:grpSpPr>
          <a:xfrm>
            <a:off x="1256804" y="1268760"/>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7174" name="Picture 4" descr="https://banner2.kisspng.com/20180413/kbq/kisspng-computer-icons-drop-clip-art-water-drop-5ad131c1be9004.4848917915236592017806.jp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8504" r="17343"/>
          <a:stretch/>
        </p:blipFill>
        <p:spPr bwMode="auto">
          <a:xfrm>
            <a:off x="2462942" y="4653136"/>
            <a:ext cx="956930" cy="14916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51720" y="2179673"/>
            <a:ext cx="4843952" cy="2716871"/>
            <a:chOff x="2051720" y="2179673"/>
            <a:chExt cx="4843952" cy="2716871"/>
          </a:xfrm>
        </p:grpSpPr>
        <p:sp>
          <p:nvSpPr>
            <p:cNvPr id="27" name="Flowchart: Preparation 26"/>
            <p:cNvSpPr/>
            <p:nvPr/>
          </p:nvSpPr>
          <p:spPr>
            <a:xfrm>
              <a:off x="2406103" y="2564904"/>
              <a:ext cx="4182121" cy="1922036"/>
            </a:xfrm>
            <a:prstGeom prst="flowChartPreparation">
              <a:avLst/>
            </a:prstGeom>
            <a:solidFill>
              <a:srgbClr val="F78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3439288" y="2491514"/>
              <a:ext cx="2068816" cy="206881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70" name="Picture 2" descr="https://image.flaticon.com/icons/png/512/65/65000.png"/>
            <p:cNvPicPr>
              <a:picLocks noChangeAspect="1" noChangeArrowheads="1"/>
            </p:cNvPicPr>
            <p:nvPr/>
          </p:nvPicPr>
          <p:blipFill rotWithShape="1">
            <a:blip r:embed="rId4">
              <a:extLst>
                <a:ext uri="{28A0092B-C50C-407E-A947-70E740481C1C}">
                  <a14:useLocalDpi xmlns:a14="http://schemas.microsoft.com/office/drawing/2010/main" val="0"/>
                </a:ext>
              </a:extLst>
            </a:blip>
            <a:srcRect t="22139" b="21773"/>
            <a:stretch/>
          </p:blipFill>
          <p:spPr bwMode="auto">
            <a:xfrm>
              <a:off x="2051720" y="2179673"/>
              <a:ext cx="4843952" cy="2716871"/>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3315966" y="2666390"/>
              <a:ext cx="1080120" cy="1080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576801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What can I do if someone I know has Tourette’s Syndrome?</a:t>
            </a:r>
          </a:p>
        </p:txBody>
      </p:sp>
      <p:sp>
        <p:nvSpPr>
          <p:cNvPr id="3" name="Content Placeholder 2"/>
          <p:cNvSpPr>
            <a:spLocks noGrp="1"/>
          </p:cNvSpPr>
          <p:nvPr>
            <p:ph idx="1"/>
          </p:nvPr>
        </p:nvSpPr>
        <p:spPr>
          <a:xfrm>
            <a:off x="457200" y="1844824"/>
            <a:ext cx="8229600" cy="4320480"/>
          </a:xfrm>
        </p:spPr>
        <p:txBody>
          <a:bodyPr anchor="ctr"/>
          <a:lstStyle/>
          <a:p>
            <a:r>
              <a:rPr lang="en-GB" b="1" dirty="0">
                <a:solidFill>
                  <a:srgbClr val="31499C"/>
                </a:solidFill>
                <a:latin typeface="Arial" pitchFamily="34" charset="0"/>
                <a:cs typeface="Arial" pitchFamily="34" charset="0"/>
              </a:rPr>
              <a:t>Don’t tease them about their </a:t>
            </a:r>
            <a:r>
              <a:rPr lang="en-GB" b="1" dirty="0" smtClean="0">
                <a:solidFill>
                  <a:srgbClr val="31499C"/>
                </a:solidFill>
                <a:latin typeface="Arial" pitchFamily="34" charset="0"/>
                <a:cs typeface="Arial" pitchFamily="34" charset="0"/>
              </a:rPr>
              <a:t>Tics</a:t>
            </a:r>
            <a:br>
              <a:rPr lang="en-GB" b="1" dirty="0" smtClean="0">
                <a:solidFill>
                  <a:srgbClr val="31499C"/>
                </a:solidFill>
                <a:latin typeface="Arial" pitchFamily="34" charset="0"/>
                <a:cs typeface="Arial" pitchFamily="34" charset="0"/>
              </a:rPr>
            </a:br>
            <a:endParaRPr lang="en-GB" b="1" dirty="0" smtClean="0">
              <a:solidFill>
                <a:srgbClr val="31499C"/>
              </a:solidFill>
              <a:latin typeface="Arial" pitchFamily="34" charset="0"/>
              <a:cs typeface="Arial" pitchFamily="34" charset="0"/>
            </a:endParaRPr>
          </a:p>
          <a:p>
            <a:r>
              <a:rPr lang="en-GB" b="1" dirty="0">
                <a:solidFill>
                  <a:srgbClr val="31499C"/>
                </a:solidFill>
                <a:latin typeface="Arial" pitchFamily="34" charset="0"/>
                <a:cs typeface="Arial" pitchFamily="34" charset="0"/>
              </a:rPr>
              <a:t>Stand up for them if they are being </a:t>
            </a:r>
            <a:r>
              <a:rPr lang="en-GB" b="1" dirty="0" smtClean="0">
                <a:solidFill>
                  <a:srgbClr val="31499C"/>
                </a:solidFill>
                <a:latin typeface="Arial" pitchFamily="34" charset="0"/>
                <a:cs typeface="Arial" pitchFamily="34" charset="0"/>
              </a:rPr>
              <a:t>bullied. Tell </a:t>
            </a:r>
            <a:r>
              <a:rPr lang="en-GB" b="1" dirty="0">
                <a:solidFill>
                  <a:srgbClr val="31499C"/>
                </a:solidFill>
                <a:latin typeface="Arial" pitchFamily="34" charset="0"/>
                <a:cs typeface="Arial" pitchFamily="34" charset="0"/>
              </a:rPr>
              <a:t>a teacher or another </a:t>
            </a:r>
            <a:r>
              <a:rPr lang="en-GB" b="1" dirty="0" smtClean="0">
                <a:solidFill>
                  <a:srgbClr val="31499C"/>
                </a:solidFill>
                <a:latin typeface="Arial" pitchFamily="34" charset="0"/>
                <a:cs typeface="Arial" pitchFamily="34" charset="0"/>
              </a:rPr>
              <a:t>adult</a:t>
            </a:r>
            <a:br>
              <a:rPr lang="en-GB" b="1" dirty="0" smtClean="0">
                <a:solidFill>
                  <a:srgbClr val="31499C"/>
                </a:solidFill>
                <a:latin typeface="Arial" pitchFamily="34" charset="0"/>
                <a:cs typeface="Arial" pitchFamily="34" charset="0"/>
              </a:rPr>
            </a:br>
            <a:endParaRPr lang="en-GB" b="1" dirty="0">
              <a:solidFill>
                <a:srgbClr val="31499C"/>
              </a:solidFill>
              <a:latin typeface="Arial" pitchFamily="34" charset="0"/>
              <a:cs typeface="Arial" pitchFamily="34" charset="0"/>
            </a:endParaRPr>
          </a:p>
          <a:p>
            <a:r>
              <a:rPr lang="en-GB" b="1" dirty="0">
                <a:solidFill>
                  <a:srgbClr val="31499C"/>
                </a:solidFill>
                <a:latin typeface="Arial" pitchFamily="34" charset="0"/>
                <a:cs typeface="Arial" pitchFamily="34" charset="0"/>
              </a:rPr>
              <a:t>Help them join in - don’t leave them </a:t>
            </a:r>
            <a:r>
              <a:rPr lang="en-GB" b="1" dirty="0" smtClean="0">
                <a:solidFill>
                  <a:srgbClr val="31499C"/>
                </a:solidFill>
                <a:latin typeface="Arial" pitchFamily="34" charset="0"/>
                <a:cs typeface="Arial" pitchFamily="34" charset="0"/>
              </a:rPr>
              <a:t>out</a:t>
            </a:r>
            <a:endParaRPr lang="en-GB" b="1" dirty="0">
              <a:solidFill>
                <a:srgbClr val="31499C"/>
              </a:solidFill>
              <a:latin typeface="Arial" pitchFamily="34" charset="0"/>
              <a:cs typeface="Arial" pitchFamily="34" charset="0"/>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7225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Tourette’s Syndrome can 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9" name="irc_mi" descr="Image result for billie eilish">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336" r="10226"/>
          <a:stretch/>
        </p:blipFill>
        <p:spPr bwMode="auto">
          <a:xfrm>
            <a:off x="1232209" y="2122102"/>
            <a:ext cx="2703328" cy="2700000"/>
          </a:xfrm>
          <a:prstGeom prst="roundRect">
            <a:avLst>
              <a:gd name="adj" fmla="val 16667"/>
            </a:avLst>
          </a:prstGeom>
          <a:ln w="76200">
            <a:solidFill>
              <a:srgbClr val="219E52"/>
            </a:solidFill>
          </a:ln>
          <a:effectLst/>
        </p:spPr>
      </p:pic>
      <p:sp>
        <p:nvSpPr>
          <p:cNvPr id="10" name="TextBox 9"/>
          <p:cNvSpPr txBox="1"/>
          <p:nvPr/>
        </p:nvSpPr>
        <p:spPr>
          <a:xfrm>
            <a:off x="1257530" y="5180999"/>
            <a:ext cx="2652687" cy="1200329"/>
          </a:xfrm>
          <a:prstGeom prst="rect">
            <a:avLst/>
          </a:prstGeom>
          <a:noFill/>
        </p:spPr>
        <p:txBody>
          <a:bodyPr wrap="square" rtlCol="0">
            <a:spAutoFit/>
          </a:bodyPr>
          <a:lstStyle/>
          <a:p>
            <a:pPr algn="ctr"/>
            <a:r>
              <a:rPr lang="en-GB" sz="2400" b="1" dirty="0" smtClean="0">
                <a:solidFill>
                  <a:srgbClr val="31499C"/>
                </a:solidFill>
                <a:latin typeface="Arial" pitchFamily="34" charset="0"/>
                <a:cs typeface="Arial" pitchFamily="34" charset="0"/>
              </a:rPr>
              <a:t>Billie Eilish is an American Singer and Songwriter.</a:t>
            </a:r>
            <a:endParaRPr lang="en-GB" sz="2400" b="1" dirty="0">
              <a:solidFill>
                <a:srgbClr val="31499C"/>
              </a:solidFill>
              <a:latin typeface="Arial" pitchFamily="34" charset="0"/>
              <a:cs typeface="Arial" pitchFamily="34" charset="0"/>
            </a:endParaRPr>
          </a:p>
        </p:txBody>
      </p:sp>
      <p:pic>
        <p:nvPicPr>
          <p:cNvPr id="13" name="irc_mi" descr="Image result for chance raspberry">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10562" r="28486"/>
          <a:stretch/>
        </p:blipFill>
        <p:spPr bwMode="auto">
          <a:xfrm>
            <a:off x="5248185" y="2122102"/>
            <a:ext cx="2700519" cy="2700000"/>
          </a:xfrm>
          <a:prstGeom prst="roundRect">
            <a:avLst>
              <a:gd name="adj" fmla="val 16667"/>
            </a:avLst>
          </a:prstGeom>
          <a:ln w="76200">
            <a:solidFill>
              <a:srgbClr val="F72442"/>
            </a:solidFill>
          </a:ln>
          <a:effectLst/>
        </p:spPr>
      </p:pic>
      <p:sp>
        <p:nvSpPr>
          <p:cNvPr id="3" name="Rectangle 2"/>
          <p:cNvSpPr/>
          <p:nvPr/>
        </p:nvSpPr>
        <p:spPr>
          <a:xfrm>
            <a:off x="4921142" y="5180999"/>
            <a:ext cx="3354603" cy="1200329"/>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Chance </a:t>
            </a:r>
            <a:r>
              <a:rPr lang="en-GB" sz="2400" b="1" dirty="0">
                <a:solidFill>
                  <a:srgbClr val="31499C"/>
                </a:solidFill>
                <a:latin typeface="Arial" pitchFamily="34" charset="0"/>
                <a:cs typeface="Arial" pitchFamily="34" charset="0"/>
              </a:rPr>
              <a:t>Raspberry is </a:t>
            </a:r>
            <a:r>
              <a:rPr lang="en-GB" sz="2400" b="1" dirty="0" smtClean="0">
                <a:solidFill>
                  <a:srgbClr val="31499C"/>
                </a:solidFill>
                <a:latin typeface="Arial" pitchFamily="34" charset="0"/>
                <a:cs typeface="Arial" pitchFamily="34" charset="0"/>
              </a:rPr>
              <a:t>the Lead </a:t>
            </a:r>
            <a:r>
              <a:rPr lang="en-GB" sz="2400" b="1" dirty="0">
                <a:solidFill>
                  <a:srgbClr val="31499C"/>
                </a:solidFill>
                <a:latin typeface="Arial" pitchFamily="34" charset="0"/>
                <a:cs typeface="Arial" pitchFamily="34" charset="0"/>
              </a:rPr>
              <a:t>Animator </a:t>
            </a:r>
            <a:r>
              <a:rPr lang="en-GB" sz="2400" b="1" dirty="0" smtClean="0">
                <a:solidFill>
                  <a:srgbClr val="31499C"/>
                </a:solidFill>
                <a:latin typeface="Arial" pitchFamily="34" charset="0"/>
                <a:cs typeface="Arial" pitchFamily="34" charset="0"/>
              </a:rPr>
              <a:t>for</a:t>
            </a:r>
            <a:br>
              <a:rPr lang="en-GB" sz="2400" b="1" dirty="0" smtClean="0">
                <a:solidFill>
                  <a:srgbClr val="31499C"/>
                </a:solidFill>
                <a:latin typeface="Arial" pitchFamily="34" charset="0"/>
                <a:cs typeface="Arial" pitchFamily="34" charset="0"/>
              </a:rPr>
            </a:br>
            <a:r>
              <a:rPr lang="en-GB" sz="2400" b="1" dirty="0" smtClean="0">
                <a:solidFill>
                  <a:srgbClr val="31499C"/>
                </a:solidFill>
                <a:latin typeface="Arial" pitchFamily="34" charset="0"/>
                <a:cs typeface="Arial" pitchFamily="34" charset="0"/>
              </a:rPr>
              <a:t>The Simpsons.</a:t>
            </a:r>
            <a:endParaRPr lang="en-GB" sz="2400" b="1" dirty="0">
              <a:solidFill>
                <a:srgbClr val="31499C"/>
              </a:solidFill>
              <a:latin typeface="Arial" pitchFamily="34" charset="0"/>
              <a:cs typeface="Arial" pitchFamily="34" charset="0"/>
            </a:endParaRPr>
          </a:p>
        </p:txBody>
      </p:sp>
    </p:spTree>
    <p:extLst>
      <p:ext uri="{BB962C8B-B14F-4D97-AF65-F5344CB8AC3E}">
        <p14:creationId xmlns:p14="http://schemas.microsoft.com/office/powerpoint/2010/main" val="1459765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GB" b="1" dirty="0" smtClean="0">
                <a:latin typeface="Aharoni" pitchFamily="2" charset="-79"/>
                <a:cs typeface="Aharoni" pitchFamily="2" charset="-79"/>
              </a:rPr>
              <a:t>Billie Eilish – Talking about Tourette’s Syndrome</a:t>
            </a:r>
            <a:endParaRPr lang="en-GB" b="1" dirty="0">
              <a:latin typeface="Aharoni" pitchFamily="2" charset="-79"/>
              <a:cs typeface="Aharoni" pitchFamily="2" charset="-79"/>
            </a:endParaRPr>
          </a:p>
        </p:txBody>
      </p:sp>
      <p:grpSp>
        <p:nvGrpSpPr>
          <p:cNvPr id="5" name="Group 4"/>
          <p:cNvGrpSpPr/>
          <p:nvPr/>
        </p:nvGrpSpPr>
        <p:grpSpPr>
          <a:xfrm>
            <a:off x="-180528" y="5328592"/>
            <a:ext cx="9361040" cy="1988840"/>
            <a:chOff x="-180528" y="4896544"/>
            <a:chExt cx="9361040" cy="1988840"/>
          </a:xfrm>
        </p:grpSpPr>
        <p:sp>
          <p:nvSpPr>
            <p:cNvPr id="6" name="Right Triangle 5"/>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ight Triangle 6"/>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Triangle 8"/>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Triangle 9"/>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p:cNvGrpSpPr/>
          <p:nvPr/>
        </p:nvGrpSpPr>
        <p:grpSpPr>
          <a:xfrm>
            <a:off x="1256804" y="1556792"/>
            <a:ext cx="6630393" cy="0"/>
            <a:chOff x="1217971" y="0"/>
            <a:chExt cx="6630393" cy="0"/>
          </a:xfrm>
        </p:grpSpPr>
        <p:cxnSp>
          <p:nvCxnSpPr>
            <p:cNvPr id="14" name="Straight Connector 13"/>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2286000" y="5723964"/>
            <a:ext cx="4572000" cy="369332"/>
          </a:xfrm>
          <a:prstGeom prst="rect">
            <a:avLst/>
          </a:prstGeom>
        </p:spPr>
        <p:txBody>
          <a:bodyPr>
            <a:spAutoFit/>
          </a:bodyPr>
          <a:lstStyle/>
          <a:p>
            <a:pPr algn="ctr"/>
            <a:r>
              <a:rPr lang="en-GB" b="1" dirty="0" smtClean="0">
                <a:solidFill>
                  <a:srgbClr val="31499C"/>
                </a:solidFill>
                <a:latin typeface="Aharoni" pitchFamily="2" charset="-79"/>
                <a:cs typeface="Aharoni" pitchFamily="2" charset="-79"/>
              </a:rPr>
              <a:t>Source: Ellentube (The Ellen Show 2019)</a:t>
            </a:r>
            <a:endParaRPr lang="en-GB" b="1" dirty="0">
              <a:solidFill>
                <a:srgbClr val="31499C"/>
              </a:solidFill>
              <a:latin typeface="Aharoni" pitchFamily="2" charset="-79"/>
              <a:cs typeface="Aharoni" pitchFamily="2" charset="-79"/>
            </a:endParaRPr>
          </a:p>
        </p:txBody>
      </p:sp>
      <p:pic>
        <p:nvPicPr>
          <p:cNvPr id="20" name="Billie Eilish Gets Candid About Tourette Syndrome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1741719"/>
            <a:ext cx="6864379" cy="3861213"/>
          </a:xfrm>
          <a:prstGeom prst="rect">
            <a:avLst/>
          </a:prstGeom>
        </p:spPr>
      </p:pic>
    </p:spTree>
    <p:extLst>
      <p:ext uri="{BB962C8B-B14F-4D97-AF65-F5344CB8AC3E}">
        <p14:creationId xmlns:p14="http://schemas.microsoft.com/office/powerpoint/2010/main" val="2744483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Tourette’s Syndrome can 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18" name="irc_mi" descr="Image result for dan aykroyd ghostbusters">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974" r="12418"/>
          <a:stretch/>
        </p:blipFill>
        <p:spPr bwMode="auto">
          <a:xfrm>
            <a:off x="1230130" y="2122102"/>
            <a:ext cx="2705407" cy="2700000"/>
          </a:xfrm>
          <a:prstGeom prst="roundRect">
            <a:avLst>
              <a:gd name="adj" fmla="val 16667"/>
            </a:avLst>
          </a:prstGeom>
          <a:ln w="76200">
            <a:solidFill>
              <a:srgbClr val="FF8639"/>
            </a:solidFill>
          </a:ln>
          <a:effectLst/>
        </p:spPr>
      </p:pic>
      <p:sp>
        <p:nvSpPr>
          <p:cNvPr id="13" name="Rectangle 12"/>
          <p:cNvSpPr/>
          <p:nvPr/>
        </p:nvSpPr>
        <p:spPr>
          <a:xfrm>
            <a:off x="683568" y="5180999"/>
            <a:ext cx="3798531"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Dan Aykroyd is a famous </a:t>
            </a:r>
            <a:r>
              <a:rPr lang="en-GB" sz="2400" b="1" dirty="0" smtClean="0">
                <a:solidFill>
                  <a:srgbClr val="31499C"/>
                </a:solidFill>
                <a:latin typeface="Arial" pitchFamily="34" charset="0"/>
                <a:cs typeface="Arial" pitchFamily="34" charset="0"/>
              </a:rPr>
              <a:t>actor</a:t>
            </a:r>
            <a:r>
              <a:rPr lang="en-GB" sz="2400" b="1" dirty="0">
                <a:solidFill>
                  <a:srgbClr val="31499C"/>
                </a:solidFill>
                <a:latin typeface="Arial" pitchFamily="34" charset="0"/>
                <a:cs typeface="Arial" pitchFamily="34" charset="0"/>
              </a:rPr>
              <a:t>, writer, musician and comedian.</a:t>
            </a:r>
          </a:p>
        </p:txBody>
      </p:sp>
      <p:pic>
        <p:nvPicPr>
          <p:cNvPr id="25" name="irc_mi" descr="Image result for tim howard">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248704" y="2122102"/>
            <a:ext cx="2700000" cy="2700000"/>
          </a:xfrm>
          <a:prstGeom prst="roundRect">
            <a:avLst>
              <a:gd name="adj" fmla="val 16667"/>
            </a:avLst>
          </a:prstGeom>
          <a:ln w="76200">
            <a:solidFill>
              <a:srgbClr val="31499C"/>
            </a:solidFill>
          </a:ln>
          <a:effectLst/>
        </p:spPr>
      </p:pic>
      <p:sp>
        <p:nvSpPr>
          <p:cNvPr id="14" name="Rectangle 13"/>
          <p:cNvSpPr/>
          <p:nvPr/>
        </p:nvSpPr>
        <p:spPr>
          <a:xfrm>
            <a:off x="4644008" y="5180999"/>
            <a:ext cx="390939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Tim Howard is an </a:t>
            </a:r>
            <a:r>
              <a:rPr lang="en-GB" sz="2400" b="1" dirty="0" smtClean="0">
                <a:solidFill>
                  <a:srgbClr val="31499C"/>
                </a:solidFill>
                <a:latin typeface="Arial" pitchFamily="34" charset="0"/>
                <a:cs typeface="Arial" pitchFamily="34" charset="0"/>
              </a:rPr>
              <a:t>International</a:t>
            </a:r>
          </a:p>
          <a:p>
            <a:pPr algn="ctr"/>
            <a:r>
              <a:rPr lang="en-GB" sz="2400" b="1" dirty="0" smtClean="0">
                <a:solidFill>
                  <a:srgbClr val="31499C"/>
                </a:solidFill>
                <a:latin typeface="Arial" pitchFamily="34" charset="0"/>
                <a:cs typeface="Arial" pitchFamily="34" charset="0"/>
              </a:rPr>
              <a:t>Goalkeeper.</a:t>
            </a:r>
            <a:endParaRPr lang="en-GB" sz="2400" b="1" dirty="0">
              <a:solidFill>
                <a:srgbClr val="31499C"/>
              </a:solidFill>
              <a:latin typeface="Arial" pitchFamily="34" charset="0"/>
              <a:cs typeface="Arial" pitchFamily="34" charset="0"/>
            </a:endParaRPr>
          </a:p>
        </p:txBody>
      </p:sp>
    </p:spTree>
    <p:extLst>
      <p:ext uri="{BB962C8B-B14F-4D97-AF65-F5344CB8AC3E}">
        <p14:creationId xmlns:p14="http://schemas.microsoft.com/office/powerpoint/2010/main" val="1627062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89872"/>
            <a:ext cx="8229600" cy="1872208"/>
          </a:xfrm>
        </p:spPr>
        <p:txBody>
          <a:bodyPr>
            <a:noAutofit/>
          </a:bodyPr>
          <a:lstStyle/>
          <a:p>
            <a:r>
              <a:rPr lang="en-GB" sz="5400" b="1" dirty="0" smtClean="0">
                <a:latin typeface="Aharoni" pitchFamily="2" charset="-79"/>
                <a:cs typeface="Aharoni" pitchFamily="2" charset="-79"/>
              </a:rPr>
              <a:t>What makes you amazing?</a:t>
            </a:r>
            <a:endParaRPr lang="en-GB" sz="5400" b="1" dirty="0">
              <a:latin typeface="Aharoni" pitchFamily="2" charset="-79"/>
              <a:cs typeface="Aharoni" pitchFamily="2" charset="-79"/>
            </a:endParaRPr>
          </a:p>
        </p:txBody>
      </p:sp>
      <p:sp>
        <p:nvSpPr>
          <p:cNvPr id="18" name="5-Point Star 17"/>
          <p:cNvSpPr/>
          <p:nvPr/>
        </p:nvSpPr>
        <p:spPr>
          <a:xfrm rot="19383655">
            <a:off x="1085577" y="4098776"/>
            <a:ext cx="914400" cy="914400"/>
          </a:xfrm>
          <a:prstGeom prst="star5">
            <a:avLst>
              <a:gd name="adj" fmla="val 24971"/>
              <a:gd name="hf" fmla="val 105146"/>
              <a:gd name="vf" fmla="val 110557"/>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5-Point Star 24"/>
          <p:cNvSpPr/>
          <p:nvPr/>
        </p:nvSpPr>
        <p:spPr>
          <a:xfrm>
            <a:off x="611560" y="3006021"/>
            <a:ext cx="914400" cy="914400"/>
          </a:xfrm>
          <a:prstGeom prst="star5">
            <a:avLst>
              <a:gd name="adj" fmla="val 24971"/>
              <a:gd name="hf" fmla="val 105146"/>
              <a:gd name="vf" fmla="val 110557"/>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5-Point Star 25"/>
          <p:cNvSpPr/>
          <p:nvPr/>
        </p:nvSpPr>
        <p:spPr>
          <a:xfrm rot="2430873">
            <a:off x="1177033" y="1913266"/>
            <a:ext cx="914400" cy="914400"/>
          </a:xfrm>
          <a:prstGeom prst="star5">
            <a:avLst>
              <a:gd name="adj" fmla="val 24971"/>
              <a:gd name="hf" fmla="val 105146"/>
              <a:gd name="vf" fmla="val 110557"/>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5-Point Star 28"/>
          <p:cNvSpPr/>
          <p:nvPr/>
        </p:nvSpPr>
        <p:spPr>
          <a:xfrm rot="2216345" flipH="1">
            <a:off x="7234065" y="4098776"/>
            <a:ext cx="914400" cy="914400"/>
          </a:xfrm>
          <a:prstGeom prst="star5">
            <a:avLst>
              <a:gd name="adj" fmla="val 24971"/>
              <a:gd name="hf" fmla="val 105146"/>
              <a:gd name="vf" fmla="val 110557"/>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5-Point Star 29"/>
          <p:cNvSpPr/>
          <p:nvPr/>
        </p:nvSpPr>
        <p:spPr>
          <a:xfrm flipH="1">
            <a:off x="7708082" y="3006021"/>
            <a:ext cx="914400" cy="914400"/>
          </a:xfrm>
          <a:prstGeom prst="star5">
            <a:avLst>
              <a:gd name="adj" fmla="val 24971"/>
              <a:gd name="hf" fmla="val 105146"/>
              <a:gd name="vf" fmla="val 110557"/>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5-Point Star 30"/>
          <p:cNvSpPr/>
          <p:nvPr/>
        </p:nvSpPr>
        <p:spPr>
          <a:xfrm rot="19169127" flipH="1">
            <a:off x="7142609" y="1913266"/>
            <a:ext cx="914400" cy="914400"/>
          </a:xfrm>
          <a:prstGeom prst="star5">
            <a:avLst>
              <a:gd name="adj" fmla="val 24971"/>
              <a:gd name="hf" fmla="val 105146"/>
              <a:gd name="vf" fmla="val 110557"/>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407245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childTnLst>
                          </p:cTn>
                        </p:par>
                        <p:par>
                          <p:cTn id="24" fill="hold">
                            <p:stCondLst>
                              <p:cond delay="3000"/>
                            </p:stCondLst>
                            <p:childTnLst>
                              <p:par>
                                <p:cTn id="25" presetID="31"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par>
                          <p:cTn id="31" fill="hold">
                            <p:stCondLst>
                              <p:cond delay="4000"/>
                            </p:stCondLst>
                            <p:childTnLst>
                              <p:par>
                                <p:cTn id="32" presetID="31"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1000" fill="hold"/>
                                        <p:tgtEl>
                                          <p:spTgt spid="31"/>
                                        </p:tgtEl>
                                        <p:attrNameLst>
                                          <p:attrName>ppt_w</p:attrName>
                                        </p:attrNameLst>
                                      </p:cBhvr>
                                      <p:tavLst>
                                        <p:tav tm="0">
                                          <p:val>
                                            <p:fltVal val="0"/>
                                          </p:val>
                                        </p:tav>
                                        <p:tav tm="100000">
                                          <p:val>
                                            <p:strVal val="#ppt_w"/>
                                          </p:val>
                                        </p:tav>
                                      </p:tavLst>
                                    </p:anim>
                                    <p:anim calcmode="lin" valueType="num">
                                      <p:cBhvr>
                                        <p:cTn id="35" dur="1000" fill="hold"/>
                                        <p:tgtEl>
                                          <p:spTgt spid="31"/>
                                        </p:tgtEl>
                                        <p:attrNameLst>
                                          <p:attrName>ppt_h</p:attrName>
                                        </p:attrNameLst>
                                      </p:cBhvr>
                                      <p:tavLst>
                                        <p:tav tm="0">
                                          <p:val>
                                            <p:fltVal val="0"/>
                                          </p:val>
                                        </p:tav>
                                        <p:tav tm="100000">
                                          <p:val>
                                            <p:strVal val="#ppt_h"/>
                                          </p:val>
                                        </p:tav>
                                      </p:tavLst>
                                    </p:anim>
                                    <p:anim calcmode="lin" valueType="num">
                                      <p:cBhvr>
                                        <p:cTn id="36" dur="1000" fill="hold"/>
                                        <p:tgtEl>
                                          <p:spTgt spid="31"/>
                                        </p:tgtEl>
                                        <p:attrNameLst>
                                          <p:attrName>style.rotation</p:attrName>
                                        </p:attrNameLst>
                                      </p:cBhvr>
                                      <p:tavLst>
                                        <p:tav tm="0">
                                          <p:val>
                                            <p:fltVal val="90"/>
                                          </p:val>
                                        </p:tav>
                                        <p:tav tm="100000">
                                          <p:val>
                                            <p:fltVal val="0"/>
                                          </p:val>
                                        </p:tav>
                                      </p:tavLst>
                                    </p:anim>
                                    <p:animEffect transition="in" filter="fade">
                                      <p:cBhvr>
                                        <p:cTn id="37" dur="1000"/>
                                        <p:tgtEl>
                                          <p:spTgt spid="31"/>
                                        </p:tgtEl>
                                      </p:cBhvr>
                                    </p:animEffect>
                                  </p:childTnLst>
                                </p:cTn>
                              </p:par>
                            </p:childTnLst>
                          </p:cTn>
                        </p:par>
                        <p:par>
                          <p:cTn id="38" fill="hold">
                            <p:stCondLst>
                              <p:cond delay="5000"/>
                            </p:stCondLst>
                            <p:childTnLst>
                              <p:par>
                                <p:cTn id="39" presetID="3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fltVal val="0"/>
                                          </p:val>
                                        </p:tav>
                                        <p:tav tm="100000">
                                          <p:val>
                                            <p:strVal val="#ppt_w"/>
                                          </p:val>
                                        </p:tav>
                                      </p:tavLst>
                                    </p:anim>
                                    <p:anim calcmode="lin" valueType="num">
                                      <p:cBhvr>
                                        <p:cTn id="42" dur="1000" fill="hold"/>
                                        <p:tgtEl>
                                          <p:spTgt spid="18"/>
                                        </p:tgtEl>
                                        <p:attrNameLst>
                                          <p:attrName>ppt_h</p:attrName>
                                        </p:attrNameLst>
                                      </p:cBhvr>
                                      <p:tavLst>
                                        <p:tav tm="0">
                                          <p:val>
                                            <p:fltVal val="0"/>
                                          </p:val>
                                        </p:tav>
                                        <p:tav tm="100000">
                                          <p:val>
                                            <p:strVal val="#ppt_h"/>
                                          </p:val>
                                        </p:tav>
                                      </p:tavLst>
                                    </p:anim>
                                    <p:anim calcmode="lin" valueType="num">
                                      <p:cBhvr>
                                        <p:cTn id="43" dur="1000" fill="hold"/>
                                        <p:tgtEl>
                                          <p:spTgt spid="18"/>
                                        </p:tgtEl>
                                        <p:attrNameLst>
                                          <p:attrName>style.rotation</p:attrName>
                                        </p:attrNameLst>
                                      </p:cBhvr>
                                      <p:tavLst>
                                        <p:tav tm="0">
                                          <p:val>
                                            <p:fltVal val="90"/>
                                          </p:val>
                                        </p:tav>
                                        <p:tav tm="100000">
                                          <p:val>
                                            <p:fltVal val="0"/>
                                          </p:val>
                                        </p:tav>
                                      </p:tavLst>
                                    </p:anim>
                                    <p:animEffect transition="in" filter="fade">
                                      <p:cBhvr>
                                        <p:cTn id="44" dur="1000"/>
                                        <p:tgtEl>
                                          <p:spTgt spid="18"/>
                                        </p:tgtEl>
                                      </p:cBhvr>
                                    </p:animEffect>
                                  </p:childTnLst>
                                </p:cTn>
                              </p:par>
                            </p:childTnLst>
                          </p:cTn>
                        </p:par>
                        <p:par>
                          <p:cTn id="45" fill="hold">
                            <p:stCondLst>
                              <p:cond delay="6000"/>
                            </p:stCondLst>
                            <p:childTnLst>
                              <p:par>
                                <p:cTn id="46" presetID="31"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1000" fill="hold"/>
                                        <p:tgtEl>
                                          <p:spTgt spid="30"/>
                                        </p:tgtEl>
                                        <p:attrNameLst>
                                          <p:attrName>ppt_w</p:attrName>
                                        </p:attrNameLst>
                                      </p:cBhvr>
                                      <p:tavLst>
                                        <p:tav tm="0">
                                          <p:val>
                                            <p:fltVal val="0"/>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anim calcmode="lin" valueType="num">
                                      <p:cBhvr>
                                        <p:cTn id="50" dur="1000" fill="hold"/>
                                        <p:tgtEl>
                                          <p:spTgt spid="30"/>
                                        </p:tgtEl>
                                        <p:attrNameLst>
                                          <p:attrName>style.rotation</p:attrName>
                                        </p:attrNameLst>
                                      </p:cBhvr>
                                      <p:tavLst>
                                        <p:tav tm="0">
                                          <p:val>
                                            <p:fltVal val="90"/>
                                          </p:val>
                                        </p:tav>
                                        <p:tav tm="100000">
                                          <p:val>
                                            <p:fltVal val="0"/>
                                          </p:val>
                                        </p:tav>
                                      </p:tavLst>
                                    </p:anim>
                                    <p:animEffect transition="in" filter="fade">
                                      <p:cBhvr>
                                        <p:cTn id="5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25" grpId="0" animBg="1"/>
      <p:bldP spid="26"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Brains are different too</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000" y="2979170"/>
            <a:ext cx="1980000" cy="19800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107" y="4257312"/>
            <a:ext cx="1980000" cy="19800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893" y="1701028"/>
            <a:ext cx="1980000" cy="198000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893" y="4257312"/>
            <a:ext cx="1980000" cy="198000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107" y="1701028"/>
            <a:ext cx="1980000" cy="1980000"/>
          </a:xfrm>
          <a:prstGeom prst="rect">
            <a:avLst/>
          </a:prstGeom>
        </p:spPr>
      </p:pic>
    </p:spTree>
    <p:extLst>
      <p:ext uri="{BB962C8B-B14F-4D97-AF65-F5344CB8AC3E}">
        <p14:creationId xmlns:p14="http://schemas.microsoft.com/office/powerpoint/2010/main" val="3730678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7200" y="1071588"/>
            <a:ext cx="8229600" cy="2069380"/>
            <a:chOff x="457200" y="639540"/>
            <a:chExt cx="8229600" cy="2069380"/>
          </a:xfrm>
        </p:grpSpPr>
        <p:sp>
          <p:nvSpPr>
            <p:cNvPr id="4" name="Title 1"/>
            <p:cNvSpPr txBox="1">
              <a:spLocks/>
            </p:cNvSpPr>
            <p:nvPr/>
          </p:nvSpPr>
          <p:spPr>
            <a:xfrm>
              <a:off x="457200" y="639540"/>
              <a:ext cx="8229600" cy="84524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Some disabilities look like this:</a:t>
              </a:r>
              <a:endParaRPr lang="en-GB" b="1" dirty="0">
                <a:latin typeface="Aharoni" pitchFamily="2" charset="-79"/>
                <a:cs typeface="Aharoni" pitchFamily="2" charset="-79"/>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7225" b="44351"/>
            <a:stretch/>
          </p:blipFill>
          <p:spPr>
            <a:xfrm>
              <a:off x="1547664" y="1594495"/>
              <a:ext cx="6048672" cy="1114425"/>
            </a:xfrm>
            <a:prstGeom prst="rect">
              <a:avLst/>
            </a:prstGeom>
          </p:spPr>
        </p:pic>
      </p:grpSp>
      <p:grpSp>
        <p:nvGrpSpPr>
          <p:cNvPr id="15" name="Group 14"/>
          <p:cNvGrpSpPr/>
          <p:nvPr/>
        </p:nvGrpSpPr>
        <p:grpSpPr>
          <a:xfrm>
            <a:off x="1681336" y="3861048"/>
            <a:ext cx="5781328" cy="2376264"/>
            <a:chOff x="1681336" y="3356992"/>
            <a:chExt cx="5781328" cy="2376264"/>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2756" t="70137" r="42756" b="7922"/>
            <a:stretch/>
          </p:blipFill>
          <p:spPr>
            <a:xfrm>
              <a:off x="4133850" y="4406128"/>
              <a:ext cx="876300" cy="1327128"/>
            </a:xfrm>
            <a:prstGeom prst="rect">
              <a:avLst/>
            </a:prstGeom>
          </p:spPr>
        </p:pic>
        <p:sp>
          <p:nvSpPr>
            <p:cNvPr id="14" name="Title 1"/>
            <p:cNvSpPr txBox="1">
              <a:spLocks/>
            </p:cNvSpPr>
            <p:nvPr/>
          </p:nvSpPr>
          <p:spPr>
            <a:xfrm>
              <a:off x="1681336" y="3356992"/>
              <a:ext cx="5781328" cy="9341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Some look like this:</a:t>
              </a:r>
              <a:endParaRPr lang="en-GB" b="1" dirty="0">
                <a:latin typeface="Aharoni" pitchFamily="2" charset="-79"/>
                <a:cs typeface="Aharoni" pitchFamily="2" charset="-79"/>
              </a:endParaRPr>
            </a:p>
          </p:txBody>
        </p:sp>
      </p:grpSp>
    </p:spTree>
    <p:extLst>
      <p:ext uri="{BB962C8B-B14F-4D97-AF65-F5344CB8AC3E}">
        <p14:creationId xmlns:p14="http://schemas.microsoft.com/office/powerpoint/2010/main" val="42280217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07" t="5807" r="5807" b="5807"/>
          <a:stretch/>
        </p:blipFill>
        <p:spPr>
          <a:xfrm>
            <a:off x="3044424" y="2012010"/>
            <a:ext cx="3054195" cy="3054196"/>
          </a:xfrm>
          <a:prstGeom prst="rect">
            <a:avLst/>
          </a:prstGeom>
        </p:spPr>
      </p:pic>
      <p:grpSp>
        <p:nvGrpSpPr>
          <p:cNvPr id="36" name="Group 35"/>
          <p:cNvGrpSpPr/>
          <p:nvPr/>
        </p:nvGrpSpPr>
        <p:grpSpPr>
          <a:xfrm>
            <a:off x="1503311" y="537651"/>
            <a:ext cx="6106588" cy="6002914"/>
            <a:chOff x="1503311" y="537651"/>
            <a:chExt cx="6106588" cy="6002914"/>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7505369">
              <a:off x="1997424" y="1935920"/>
              <a:ext cx="791457" cy="1431543"/>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6705369">
              <a:off x="6339467" y="3668758"/>
              <a:ext cx="791457" cy="1431543"/>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2105369">
              <a:off x="3326774" y="4951598"/>
              <a:ext cx="791454" cy="1431541"/>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305369">
              <a:off x="5022690" y="702072"/>
              <a:ext cx="791454" cy="14315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6200000">
              <a:off x="1901044" y="2818455"/>
              <a:ext cx="636075" cy="143154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5400000">
              <a:off x="6576091" y="2823337"/>
              <a:ext cx="636075" cy="143154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a:off x="4254350" y="537651"/>
              <a:ext cx="636075" cy="143154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0800000">
              <a:off x="4254351" y="5109024"/>
              <a:ext cx="636075" cy="1431541"/>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8900000">
              <a:off x="2589142" y="1167006"/>
              <a:ext cx="636075" cy="1431541"/>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8100000">
              <a:off x="5891446" y="4476216"/>
              <a:ext cx="636075" cy="1431541"/>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2700000">
              <a:off x="5865951" y="1218273"/>
              <a:ext cx="636075" cy="1431541"/>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3500000">
              <a:off x="2633504" y="4450723"/>
              <a:ext cx="636075" cy="1431541"/>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4830976">
              <a:off x="1997133" y="3685727"/>
              <a:ext cx="791455" cy="1431539"/>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4030976">
              <a:off x="6306346" y="1872788"/>
              <a:ext cx="791455" cy="1431539"/>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9430976">
              <a:off x="5060562" y="4900993"/>
              <a:ext cx="791454" cy="1431541"/>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20230976">
              <a:off x="3286255" y="683596"/>
              <a:ext cx="791454" cy="1431541"/>
            </a:xfrm>
            <a:prstGeom prst="rect">
              <a:avLst/>
            </a:prstGeom>
          </p:spPr>
        </p:pic>
      </p:grpSp>
    </p:spTree>
    <p:extLst>
      <p:ext uri="{BB962C8B-B14F-4D97-AF65-F5344CB8AC3E}">
        <p14:creationId xmlns:p14="http://schemas.microsoft.com/office/powerpoint/2010/main" val="1921962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ADHD?</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1168208" y="1412776"/>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Attention</a:t>
            </a:r>
            <a:endParaRPr lang="en-GB" sz="4800" b="1" dirty="0">
              <a:latin typeface="Aharoni" pitchFamily="2" charset="-79"/>
              <a:cs typeface="Aharoni" pitchFamily="2" charset="-79"/>
            </a:endParaRPr>
          </a:p>
        </p:txBody>
      </p:sp>
      <p:sp>
        <p:nvSpPr>
          <p:cNvPr id="12" name="Title 1"/>
          <p:cNvSpPr txBox="1">
            <a:spLocks/>
          </p:cNvSpPr>
          <p:nvPr/>
        </p:nvSpPr>
        <p:spPr>
          <a:xfrm>
            <a:off x="1168208" y="2711963"/>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Deficit</a:t>
            </a:r>
            <a:endParaRPr lang="en-GB" sz="4800" b="1" dirty="0">
              <a:latin typeface="Aharoni" pitchFamily="2" charset="-79"/>
              <a:cs typeface="Aharoni" pitchFamily="2" charset="-79"/>
            </a:endParaRPr>
          </a:p>
        </p:txBody>
      </p:sp>
      <p:sp>
        <p:nvSpPr>
          <p:cNvPr id="13" name="Title 1"/>
          <p:cNvSpPr txBox="1">
            <a:spLocks/>
          </p:cNvSpPr>
          <p:nvPr/>
        </p:nvSpPr>
        <p:spPr>
          <a:xfrm>
            <a:off x="1168208" y="4011150"/>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Hyperactivity</a:t>
            </a:r>
            <a:endParaRPr lang="en-GB" sz="4800" b="1" dirty="0">
              <a:latin typeface="Aharoni" pitchFamily="2" charset="-79"/>
              <a:cs typeface="Aharoni" pitchFamily="2" charset="-79"/>
            </a:endParaRPr>
          </a:p>
        </p:txBody>
      </p:sp>
      <p:sp>
        <p:nvSpPr>
          <p:cNvPr id="14" name="Title 1"/>
          <p:cNvSpPr txBox="1">
            <a:spLocks/>
          </p:cNvSpPr>
          <p:nvPr/>
        </p:nvSpPr>
        <p:spPr>
          <a:xfrm>
            <a:off x="1168208" y="5310336"/>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Disorder</a:t>
            </a:r>
            <a:endParaRPr lang="en-GB" sz="4800" b="1" dirty="0">
              <a:latin typeface="Aharoni" pitchFamily="2" charset="-79"/>
              <a:cs typeface="Aharoni" pitchFamily="2" charset="-79"/>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393" y="4974926"/>
            <a:ext cx="3247211" cy="2092723"/>
          </a:xfrm>
          <a:prstGeom prst="rect">
            <a:avLst/>
          </a:prstGeom>
        </p:spPr>
      </p:pic>
      <p:grpSp>
        <p:nvGrpSpPr>
          <p:cNvPr id="22" name="Group 21"/>
          <p:cNvGrpSpPr/>
          <p:nvPr/>
        </p:nvGrpSpPr>
        <p:grpSpPr>
          <a:xfrm>
            <a:off x="7388949" y="3468522"/>
            <a:ext cx="1358720" cy="1221430"/>
            <a:chOff x="7388949" y="3468522"/>
            <a:chExt cx="1358720" cy="1221430"/>
          </a:xfrm>
        </p:grpSpPr>
        <p:sp>
          <p:nvSpPr>
            <p:cNvPr id="23" name="Oval 22"/>
            <p:cNvSpPr/>
            <p:nvPr/>
          </p:nvSpPr>
          <p:spPr>
            <a:xfrm>
              <a:off x="7388949" y="4578019"/>
              <a:ext cx="114219" cy="1119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p:nvPr/>
          </p:nvSpPr>
          <p:spPr>
            <a:xfrm>
              <a:off x="7548629" y="4291966"/>
              <a:ext cx="190365" cy="1865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p:cNvGrpSpPr/>
            <p:nvPr/>
          </p:nvGrpSpPr>
          <p:grpSpPr>
            <a:xfrm>
              <a:off x="7651824" y="3468522"/>
              <a:ext cx="1095845" cy="916463"/>
              <a:chOff x="5653009" y="3154541"/>
              <a:chExt cx="1243552" cy="1061224"/>
            </a:xfrm>
          </p:grpSpPr>
          <p:sp>
            <p:nvSpPr>
              <p:cNvPr id="26" name="Cloud 25"/>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rot="21000549">
                <a:off x="5978832" y="3154541"/>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grpSp>
    </p:spTree>
    <p:extLst>
      <p:ext uri="{BB962C8B-B14F-4D97-AF65-F5344CB8AC3E}">
        <p14:creationId xmlns:p14="http://schemas.microsoft.com/office/powerpoint/2010/main" val="2440932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How can ADHD affect someone?</a:t>
            </a:r>
          </a:p>
        </p:txBody>
      </p:sp>
      <p:sp>
        <p:nvSpPr>
          <p:cNvPr id="3" name="Content Placeholder 2"/>
          <p:cNvSpPr>
            <a:spLocks noGrp="1"/>
          </p:cNvSpPr>
          <p:nvPr>
            <p:ph idx="1"/>
          </p:nvPr>
        </p:nvSpPr>
        <p:spPr>
          <a:xfrm>
            <a:off x="457200" y="1844824"/>
            <a:ext cx="8229600" cy="4320480"/>
          </a:xfrm>
        </p:spPr>
        <p:txBody>
          <a:bodyPr anchor="ctr">
            <a:normAutofit fontScale="92500"/>
          </a:bodyPr>
          <a:lstStyle/>
          <a:p>
            <a:r>
              <a:rPr lang="en-GB" sz="2400" b="1" dirty="0">
                <a:solidFill>
                  <a:srgbClr val="31499C"/>
                </a:solidFill>
                <a:latin typeface="Arial" pitchFamily="34" charset="0"/>
                <a:cs typeface="Arial" pitchFamily="34" charset="0"/>
              </a:rPr>
              <a:t>D</a:t>
            </a:r>
            <a:r>
              <a:rPr lang="en-GB" sz="2400" b="1" dirty="0" smtClean="0">
                <a:solidFill>
                  <a:srgbClr val="31499C"/>
                </a:solidFill>
                <a:latin typeface="Arial" pitchFamily="34" charset="0"/>
                <a:cs typeface="Arial" pitchFamily="34" charset="0"/>
              </a:rPr>
              <a:t>ifficult </a:t>
            </a:r>
            <a:r>
              <a:rPr lang="en-GB" sz="2400" b="1" dirty="0">
                <a:solidFill>
                  <a:srgbClr val="31499C"/>
                </a:solidFill>
                <a:latin typeface="Arial" pitchFamily="34" charset="0"/>
                <a:cs typeface="Arial" pitchFamily="34" charset="0"/>
              </a:rPr>
              <a:t>for them </a:t>
            </a:r>
            <a:r>
              <a:rPr lang="en-GB" sz="2400" b="1" dirty="0" smtClean="0">
                <a:solidFill>
                  <a:srgbClr val="31499C"/>
                </a:solidFill>
                <a:latin typeface="Arial" pitchFamily="34" charset="0"/>
                <a:cs typeface="Arial" pitchFamily="34" charset="0"/>
              </a:rPr>
              <a:t>to concentrate </a:t>
            </a:r>
            <a:r>
              <a:rPr lang="en-GB" sz="2400" b="1" dirty="0">
                <a:solidFill>
                  <a:srgbClr val="31499C"/>
                </a:solidFill>
                <a:latin typeface="Arial" pitchFamily="34" charset="0"/>
                <a:cs typeface="Arial" pitchFamily="34" charset="0"/>
              </a:rPr>
              <a:t>in </a:t>
            </a:r>
            <a:r>
              <a:rPr lang="en-GB" sz="2400" b="1" dirty="0" smtClean="0">
                <a:solidFill>
                  <a:srgbClr val="31499C"/>
                </a:solidFill>
                <a:latin typeface="Arial" pitchFamily="34" charset="0"/>
                <a:cs typeface="Arial" pitchFamily="34" charset="0"/>
              </a:rPr>
              <a:t>school</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N</a:t>
            </a:r>
            <a:r>
              <a:rPr lang="en-GB" sz="2400" b="1" dirty="0" smtClean="0">
                <a:solidFill>
                  <a:srgbClr val="31499C"/>
                </a:solidFill>
                <a:latin typeface="Arial" pitchFamily="34" charset="0"/>
                <a:cs typeface="Arial" pitchFamily="34" charset="0"/>
              </a:rPr>
              <a:t>eed </a:t>
            </a:r>
            <a:r>
              <a:rPr lang="en-GB" sz="2400" b="1" dirty="0">
                <a:solidFill>
                  <a:srgbClr val="31499C"/>
                </a:solidFill>
                <a:latin typeface="Arial" pitchFamily="34" charset="0"/>
                <a:cs typeface="Arial" pitchFamily="34" charset="0"/>
              </a:rPr>
              <a:t>to move a </a:t>
            </a:r>
            <a:r>
              <a:rPr lang="en-GB" sz="2400" b="1" dirty="0" smtClean="0">
                <a:solidFill>
                  <a:srgbClr val="31499C"/>
                </a:solidFill>
                <a:latin typeface="Arial" pitchFamily="34" charset="0"/>
                <a:cs typeface="Arial" pitchFamily="34" charset="0"/>
              </a:rPr>
              <a:t>lot</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a:t>
            </a:r>
            <a:r>
              <a:rPr lang="en-GB" sz="2400" b="1" dirty="0">
                <a:solidFill>
                  <a:srgbClr val="31499C"/>
                </a:solidFill>
                <a:latin typeface="Arial" pitchFamily="34" charset="0"/>
                <a:cs typeface="Arial" pitchFamily="34" charset="0"/>
              </a:rPr>
              <a:t>find it difficult to organise themselves or their </a:t>
            </a:r>
            <a:r>
              <a:rPr lang="en-GB" sz="2400" b="1" dirty="0" smtClean="0">
                <a:solidFill>
                  <a:srgbClr val="31499C"/>
                </a:solidFill>
                <a:latin typeface="Arial" pitchFamily="34" charset="0"/>
                <a:cs typeface="Arial" pitchFamily="34" charset="0"/>
              </a:rPr>
              <a:t>work</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Easily distracted</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a:t>
            </a:r>
            <a:r>
              <a:rPr lang="en-GB" sz="2400" b="1" dirty="0">
                <a:solidFill>
                  <a:srgbClr val="31499C"/>
                </a:solidFill>
                <a:latin typeface="Arial" pitchFamily="34" charset="0"/>
                <a:cs typeface="Arial" pitchFamily="34" charset="0"/>
              </a:rPr>
              <a:t>find it difficult to follow instructions </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Lots </a:t>
            </a:r>
            <a:r>
              <a:rPr lang="en-GB" sz="2400" b="1" dirty="0">
                <a:solidFill>
                  <a:srgbClr val="31499C"/>
                </a:solidFill>
                <a:latin typeface="Arial" pitchFamily="34" charset="0"/>
                <a:cs typeface="Arial" pitchFamily="34" charset="0"/>
              </a:rPr>
              <a:t>of energy</a:t>
            </a: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2720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GB" sz="6600" b="1" dirty="0" smtClean="0">
                <a:latin typeface="Aharoni" pitchFamily="2" charset="-79"/>
                <a:cs typeface="Aharoni" pitchFamily="2" charset="-79"/>
              </a:rPr>
              <a:t>1</a:t>
            </a:r>
            <a:r>
              <a:rPr lang="en-GB" sz="4000" b="1" dirty="0" smtClean="0">
                <a:latin typeface="Aharoni" pitchFamily="2" charset="-79"/>
                <a:cs typeface="Aharoni" pitchFamily="2" charset="-79"/>
              </a:rPr>
              <a:t> in </a:t>
            </a:r>
            <a:r>
              <a:rPr lang="en-GB" sz="6600" b="1" dirty="0" smtClean="0">
                <a:latin typeface="Aharoni" pitchFamily="2" charset="-79"/>
                <a:cs typeface="Aharoni" pitchFamily="2" charset="-79"/>
              </a:rPr>
              <a:t>20</a:t>
            </a:r>
            <a:r>
              <a:rPr lang="en-GB" sz="4000" b="1" dirty="0" smtClean="0">
                <a:latin typeface="Aharoni" pitchFamily="2" charset="-79"/>
                <a:cs typeface="Aharoni" pitchFamily="2" charset="-79"/>
              </a:rPr>
              <a:t> people have ADHD.</a:t>
            </a:r>
            <a:endParaRPr lang="en-GB" sz="4000" b="1" dirty="0">
              <a:latin typeface="Aharoni" pitchFamily="2" charset="-79"/>
              <a:cs typeface="Aharoni" pitchFamily="2" charset="-79"/>
            </a:endParaRPr>
          </a:p>
        </p:txBody>
      </p:sp>
      <p:grpSp>
        <p:nvGrpSpPr>
          <p:cNvPr id="3" name="Group 2"/>
          <p:cNvGrpSpPr/>
          <p:nvPr/>
        </p:nvGrpSpPr>
        <p:grpSpPr>
          <a:xfrm>
            <a:off x="1806118" y="1916832"/>
            <a:ext cx="5632776" cy="3960440"/>
            <a:chOff x="1806118" y="1916832"/>
            <a:chExt cx="5632776" cy="3960440"/>
          </a:xfrm>
        </p:grpSpPr>
        <p:pic>
          <p:nvPicPr>
            <p:cNvPr id="132" name="Picture 13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589778" y="1916832"/>
              <a:ext cx="550804" cy="1239634"/>
            </a:xfrm>
            <a:prstGeom prst="rect">
              <a:avLst/>
            </a:prstGeom>
          </p:spPr>
        </p:pic>
        <p:pic>
          <p:nvPicPr>
            <p:cNvPr id="133" name="Picture 13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238888" y="1916832"/>
              <a:ext cx="685354" cy="1239634"/>
            </a:xfrm>
            <a:prstGeom prst="rect">
              <a:avLst/>
            </a:prstGeom>
          </p:spPr>
        </p:pic>
        <p:pic>
          <p:nvPicPr>
            <p:cNvPr id="9" name="Picture 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022549" y="1916832"/>
              <a:ext cx="550804" cy="1239634"/>
            </a:xfrm>
            <a:prstGeom prst="rect">
              <a:avLst/>
            </a:prstGeom>
          </p:spPr>
        </p:pic>
        <p:pic>
          <p:nvPicPr>
            <p:cNvPr id="12" name="Picture 1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5455320" y="1916832"/>
              <a:ext cx="550804" cy="1239634"/>
            </a:xfrm>
            <a:prstGeom prst="rect">
              <a:avLst/>
            </a:prstGeom>
          </p:spPr>
        </p:pic>
        <p:pic>
          <p:nvPicPr>
            <p:cNvPr id="13" name="Picture 1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4671659" y="1916832"/>
              <a:ext cx="685354" cy="1239634"/>
            </a:xfrm>
            <a:prstGeom prst="rect">
              <a:avLst/>
            </a:prstGeom>
          </p:spPr>
        </p:pic>
        <p:pic>
          <p:nvPicPr>
            <p:cNvPr id="14" name="Picture 1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104431" y="1916832"/>
              <a:ext cx="685354" cy="1239634"/>
            </a:xfrm>
            <a:prstGeom prst="rect">
              <a:avLst/>
            </a:prstGeom>
          </p:spPr>
        </p:pic>
        <p:pic>
          <p:nvPicPr>
            <p:cNvPr id="22" name="Picture 2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1806118" y="3277235"/>
              <a:ext cx="685354" cy="1239634"/>
            </a:xfrm>
            <a:prstGeom prst="rect">
              <a:avLst/>
            </a:prstGeom>
          </p:spPr>
        </p:pic>
        <p:pic>
          <p:nvPicPr>
            <p:cNvPr id="23" name="Picture 2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589778" y="3277235"/>
              <a:ext cx="550804" cy="1239634"/>
            </a:xfrm>
            <a:prstGeom prst="rect">
              <a:avLst/>
            </a:prstGeom>
          </p:spPr>
        </p:pic>
        <p:pic>
          <p:nvPicPr>
            <p:cNvPr id="24" name="Picture 2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44713"/>
            <a:stretch/>
          </p:blipFill>
          <p:spPr>
            <a:xfrm>
              <a:off x="3238888" y="3277235"/>
              <a:ext cx="685354" cy="1239634"/>
            </a:xfrm>
            <a:prstGeom prst="rect">
              <a:avLst/>
            </a:prstGeom>
          </p:spPr>
        </p:pic>
        <p:pic>
          <p:nvPicPr>
            <p:cNvPr id="25" name="Picture 2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022549" y="3277235"/>
              <a:ext cx="550804" cy="1239634"/>
            </a:xfrm>
            <a:prstGeom prst="rect">
              <a:avLst/>
            </a:prstGeom>
          </p:spPr>
        </p:pic>
        <p:pic>
          <p:nvPicPr>
            <p:cNvPr id="26" name="Picture 2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5455320" y="3277235"/>
              <a:ext cx="550804" cy="1239634"/>
            </a:xfrm>
            <a:prstGeom prst="rect">
              <a:avLst/>
            </a:prstGeom>
          </p:spPr>
        </p:pic>
        <p:pic>
          <p:nvPicPr>
            <p:cNvPr id="27" name="Picture 26"/>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4671659" y="3277235"/>
              <a:ext cx="685354" cy="1239634"/>
            </a:xfrm>
            <a:prstGeom prst="rect">
              <a:avLst/>
            </a:prstGeom>
          </p:spPr>
        </p:pic>
        <p:pic>
          <p:nvPicPr>
            <p:cNvPr id="28" name="Picture 2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104431" y="3277235"/>
              <a:ext cx="685354" cy="1239634"/>
            </a:xfrm>
            <a:prstGeom prst="rect">
              <a:avLst/>
            </a:prstGeom>
          </p:spPr>
        </p:pic>
        <p:pic>
          <p:nvPicPr>
            <p:cNvPr id="29" name="Picture 2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6888090" y="3277235"/>
              <a:ext cx="550804" cy="1239634"/>
            </a:xfrm>
            <a:prstGeom prst="rect">
              <a:avLst/>
            </a:prstGeom>
          </p:spPr>
        </p:pic>
        <p:pic>
          <p:nvPicPr>
            <p:cNvPr id="33" name="Picture 3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3306166" y="4637638"/>
              <a:ext cx="550804" cy="1239634"/>
            </a:xfrm>
            <a:prstGeom prst="rect">
              <a:avLst/>
            </a:prstGeom>
          </p:spPr>
        </p:pic>
        <p:pic>
          <p:nvPicPr>
            <p:cNvPr id="34" name="Picture 3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2522506" y="4637638"/>
              <a:ext cx="685354" cy="1239634"/>
            </a:xfrm>
            <a:prstGeom prst="rect">
              <a:avLst/>
            </a:prstGeom>
          </p:spPr>
        </p:pic>
        <p:pic>
          <p:nvPicPr>
            <p:cNvPr id="35" name="Picture 3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955277" y="4637638"/>
              <a:ext cx="685354" cy="1239634"/>
            </a:xfrm>
            <a:prstGeom prst="rect">
              <a:avLst/>
            </a:prstGeom>
          </p:spPr>
        </p:pic>
        <p:pic>
          <p:nvPicPr>
            <p:cNvPr id="36" name="Picture 3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738937" y="4637638"/>
              <a:ext cx="550804" cy="1239634"/>
            </a:xfrm>
            <a:prstGeom prst="rect">
              <a:avLst/>
            </a:prstGeom>
          </p:spPr>
        </p:pic>
        <p:pic>
          <p:nvPicPr>
            <p:cNvPr id="37" name="Picture 36"/>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5388048" y="4637638"/>
              <a:ext cx="685354" cy="1239634"/>
            </a:xfrm>
            <a:prstGeom prst="rect">
              <a:avLst/>
            </a:prstGeom>
          </p:spPr>
        </p:pic>
        <p:pic>
          <p:nvPicPr>
            <p:cNvPr id="38" name="Picture 3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6171708" y="4637638"/>
              <a:ext cx="550804" cy="1239634"/>
            </a:xfrm>
            <a:prstGeom prst="rect">
              <a:avLst/>
            </a:prstGeom>
          </p:spPr>
        </p:pic>
      </p:grpSp>
    </p:spTree>
    <p:extLst>
      <p:ext uri="{BB962C8B-B14F-4D97-AF65-F5344CB8AC3E}">
        <p14:creationId xmlns:p14="http://schemas.microsoft.com/office/powerpoint/2010/main" val="37161345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TotalTime>
  <Words>1751</Words>
  <Application>Microsoft Office PowerPoint</Application>
  <PresentationFormat>On-screen Show (4:3)</PresentationFormat>
  <Paragraphs>218</Paragraphs>
  <Slides>35</Slides>
  <Notes>35</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We are all different.</vt:lpstr>
      <vt:lpstr>PowerPoint Presentation</vt:lpstr>
      <vt:lpstr>PowerPoint Presentation</vt:lpstr>
      <vt:lpstr>PowerPoint Presentation</vt:lpstr>
      <vt:lpstr>PowerPoint Presentation</vt:lpstr>
      <vt:lpstr>PowerPoint Presentation</vt:lpstr>
      <vt:lpstr>How can ADHD affect someone?</vt:lpstr>
      <vt:lpstr>1 in 20 people have ADHD.</vt:lpstr>
      <vt:lpstr>People with ADHD can do amazing things</vt:lpstr>
      <vt:lpstr>People with ADHD can do amazing things</vt:lpstr>
      <vt:lpstr>People with ADHD can do amazing things</vt:lpstr>
      <vt:lpstr>PowerPoint Presentation</vt:lpstr>
      <vt:lpstr>PowerPoint Presentation</vt:lpstr>
      <vt:lpstr>How can Autism affect someone?</vt:lpstr>
      <vt:lpstr>1 in 100 people have Autism.</vt:lpstr>
      <vt:lpstr>PowerPoint Presentation</vt:lpstr>
      <vt:lpstr>People with Autism can do amazing things</vt:lpstr>
      <vt:lpstr>People with Autism can do amazing things</vt:lpstr>
      <vt:lpstr>PowerPoint Presentation</vt:lpstr>
      <vt:lpstr>How can Dyslexia affect someone?</vt:lpstr>
      <vt:lpstr>PowerPoint Presentation</vt:lpstr>
      <vt:lpstr>1 in 5 people have Dyslexia.</vt:lpstr>
      <vt:lpstr>People with Dyslexia can do amazing things</vt:lpstr>
      <vt:lpstr>PowerPoint Presentation</vt:lpstr>
      <vt:lpstr>Motor Tics</vt:lpstr>
      <vt:lpstr>Vocal Tics</vt:lpstr>
      <vt:lpstr>1 in 100 children have Tourette’s Syndrome.</vt:lpstr>
      <vt:lpstr>Tics can feel unpleasant</vt:lpstr>
      <vt:lpstr>Trying to stop a tic hurts</vt:lpstr>
      <vt:lpstr>What can I do if someone I know has Tourette’s Syndrome?</vt:lpstr>
      <vt:lpstr>People with Tourette’s Syndrome can do amazing things</vt:lpstr>
      <vt:lpstr>Billie Eilish – Talking about Tourette’s Syndrome</vt:lpstr>
      <vt:lpstr>People with Tourette’s Syndrome can do amazing things</vt:lpstr>
      <vt:lpstr>What makes you amazing?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Billie Dickens</dc:creator>
  <cp:lastModifiedBy>Billie Dickens</cp:lastModifiedBy>
  <cp:revision>117</cp:revision>
  <dcterms:created xsi:type="dcterms:W3CDTF">2019-04-30T08:05:40Z</dcterms:created>
  <dcterms:modified xsi:type="dcterms:W3CDTF">2019-05-07T13:00:26Z</dcterms:modified>
</cp:coreProperties>
</file>