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3"/>
  </p:notesMasterIdLst>
  <p:handoutMasterIdLst>
    <p:handoutMasterId r:id="rId34"/>
  </p:handoutMasterIdLst>
  <p:sldIdLst>
    <p:sldId id="956" r:id="rId2"/>
    <p:sldId id="957" r:id="rId3"/>
    <p:sldId id="998" r:id="rId4"/>
    <p:sldId id="958" r:id="rId5"/>
    <p:sldId id="1000" r:id="rId6"/>
    <p:sldId id="756" r:id="rId7"/>
    <p:sldId id="999" r:id="rId8"/>
    <p:sldId id="961" r:id="rId9"/>
    <p:sldId id="990" r:id="rId10"/>
    <p:sldId id="1009" r:id="rId11"/>
    <p:sldId id="973" r:id="rId12"/>
    <p:sldId id="970" r:id="rId13"/>
    <p:sldId id="978" r:id="rId14"/>
    <p:sldId id="985" r:id="rId15"/>
    <p:sldId id="995" r:id="rId16"/>
    <p:sldId id="964" r:id="rId17"/>
    <p:sldId id="996" r:id="rId18"/>
    <p:sldId id="975" r:id="rId19"/>
    <p:sldId id="966" r:id="rId20"/>
    <p:sldId id="974" r:id="rId21"/>
    <p:sldId id="989" r:id="rId22"/>
    <p:sldId id="986" r:id="rId23"/>
    <p:sldId id="968" r:id="rId24"/>
    <p:sldId id="988" r:id="rId25"/>
    <p:sldId id="971" r:id="rId26"/>
    <p:sldId id="967" r:id="rId27"/>
    <p:sldId id="1006" r:id="rId28"/>
    <p:sldId id="1005" r:id="rId29"/>
    <p:sldId id="1007" r:id="rId30"/>
    <p:sldId id="1008" r:id="rId31"/>
    <p:sldId id="1004" r:id="rId32"/>
  </p:sldIdLst>
  <p:sldSz cx="9144000" cy="6858000" type="screen4x3"/>
  <p:notesSz cx="6645275" cy="9775825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79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84" autoAdjust="0"/>
    <p:restoredTop sz="91087" autoAdjust="0"/>
  </p:normalViewPr>
  <p:slideViewPr>
    <p:cSldViewPr>
      <p:cViewPr>
        <p:scale>
          <a:sx n="107" d="100"/>
          <a:sy n="107" d="100"/>
        </p:scale>
        <p:origin x="-72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4466"/>
    </p:cViewPr>
  </p:sorterViewPr>
  <p:notesViewPr>
    <p:cSldViewPr>
      <p:cViewPr varScale="1">
        <p:scale>
          <a:sx n="52" d="100"/>
          <a:sy n="52" d="100"/>
        </p:scale>
        <p:origin x="-1674" y="-102"/>
      </p:cViewPr>
      <p:guideLst>
        <p:guide orient="horz" pos="3079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4118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3BEF5-7D3B-4BF8-A9A8-0F5D78D579E0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4118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517B5-A1B0-401B-B117-C66D6DB7A7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610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4118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C6E09-A0F7-4195-8DDA-670ABF85A003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643517"/>
            <a:ext cx="5316220" cy="43991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4118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0B80F-5AFD-48D8-AABE-25DC3F90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2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401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disabilities</a:t>
            </a:r>
            <a:r>
              <a:rPr lang="en-US" baseline="0" dirty="0" smtClean="0"/>
              <a:t> look like this: Some look like this.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46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3076-F744-47EF-947B-6CFBCAC70B88}" type="datetime1">
              <a:rPr lang="en-GB" smtClean="0"/>
              <a:t>10/06/2019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B5E9-A3AB-4BE1-869A-08938B0E09F1}" type="datetime1">
              <a:rPr lang="en-GB" smtClean="0"/>
              <a:t>10/06/2019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9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6B4E2-E068-4FDF-AD94-0DB29EF52172}" type="datetime1">
              <a:rPr lang="en-GB" smtClean="0"/>
              <a:t>10/06/2019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42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E105-B5E2-48BD-833E-A525A2656E92}" type="datetime1">
              <a:rPr lang="en-GB" smtClean="0"/>
              <a:t>10/06/2019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9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C669-8882-43A9-B252-3B0D08FE3251}" type="datetime1">
              <a:rPr lang="en-GB" smtClean="0"/>
              <a:t>10/06/2019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14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8A44-E1C0-40D2-9AE9-B3B865AC3696}" type="datetime1">
              <a:rPr lang="en-GB" smtClean="0"/>
              <a:t>10/06/2019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59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E3B59-EAC9-433C-840F-89E30DDDB3E7}" type="datetime1">
              <a:rPr lang="en-GB" smtClean="0"/>
              <a:t>10/06/2019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40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90A0-FBAF-4862-BBBB-56730D2646EE}" type="datetime1">
              <a:rPr lang="en-GB" smtClean="0"/>
              <a:t>10/06/2019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91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AF20-879E-4EA3-B34F-AC903D234302}" type="datetime1">
              <a:rPr lang="en-GB" smtClean="0"/>
              <a:t>10/06/2019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58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26D8-1B05-4914-A765-9BEAE714F640}" type="datetime1">
              <a:rPr lang="en-GB" smtClean="0"/>
              <a:t>10/06/2019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6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83ED-125A-4134-A7C0-3D8D49064A6B}" type="datetime1">
              <a:rPr lang="en-GB" smtClean="0"/>
              <a:t>10/06/2019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04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EBB15-84EC-4890-8F7A-1DB422DD81BF}" type="datetime1">
              <a:rPr lang="en-GB" smtClean="0"/>
              <a:t>10/06/2019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9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12_vomPbhAhUIcBQKHbz7B5kQjRx6BAgBEAU&amp;url=https://www.thefamouspeople.com/profiles/billie-eilish-42253.php&amp;psig=AOvVaw0DhqCBjsbYRPUJfjdrzJ7f&amp;ust=155665785039612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6" y="1484784"/>
            <a:ext cx="777862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Emma Watson</a:t>
            </a: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314" name="Picture 2" descr="https://upload.wikimedia.org/wikipedia/commons/b/b6/Emma_Watson_2012_Shankbone_%28cropped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8198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Daniel Radcliffe</a:t>
            </a: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Dyspraxia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https://upload.wikimedia.org/wikipedia/commons/a/a2/Daniel_Radcliffe_SDCC_2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0396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1930145"/>
            <a:ext cx="28083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Ed </a:t>
            </a:r>
            <a:r>
              <a:rPr lang="en-GB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Sheeran</a:t>
            </a:r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Speech and Language Difficulty and</a:t>
            </a:r>
            <a:b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Stutter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 descr="https://upload.wikimedia.org/wikipedia/commons/5/5a/Ed_Sheeran_at_2012_Frequency_Festival_in_Austria_%287852625324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r="917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180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Steven Spielberg</a:t>
            </a: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Dyslexia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38" name="Picture 2" descr="https://upload.wikimedia.org/wikipedia/commons/2/20/Steven_Spielberg_%2836057726581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r="1768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679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Will</a:t>
            </a:r>
            <a:b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Smith</a:t>
            </a: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4" name="Picture 2" descr="https://upload.wikimedia.org/wikipedia/commons/6/65/Will_Smith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" b="2973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303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Billie</a:t>
            </a:r>
            <a:b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Eilish</a:t>
            </a:r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irc_mi" descr="Image result for billie eilish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r="1032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152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4/48/Zayn_Wik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1"/>
          <a:stretch/>
        </p:blipFill>
        <p:spPr bwMode="auto">
          <a:xfrm>
            <a:off x="899592" y="1665304"/>
            <a:ext cx="4499882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8032" y="2761142"/>
            <a:ext cx="149271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Zayn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Malik</a:t>
            </a: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946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Steve</a:t>
            </a:r>
            <a:b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Jobs</a:t>
            </a: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Autism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 descr="https://upload.wikimedia.org/wikipedia/commons/b/b9/Steve_Jobs_Headshot_2010-CRO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"/>
          <a:stretch/>
        </p:blipFill>
        <p:spPr bwMode="auto">
          <a:xfrm>
            <a:off x="899592" y="1665304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511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Michael Phelps</a:t>
            </a:r>
          </a:p>
          <a:p>
            <a:pPr algn="ctr"/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Picture 2" descr="https://upload.wikimedia.org/wikipedia/commons/2/27/Michael_Phelps_conquista_20%C2%AA_medalha_de_ouro_e_%C3%A9_ovacionado_1036424-09082016-_mg_71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4268" r="19999" b="456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123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99592" y="1665304"/>
            <a:ext cx="7488832" cy="4500000"/>
            <a:chOff x="899592" y="1665304"/>
            <a:chExt cx="7488832" cy="4500000"/>
          </a:xfrm>
        </p:grpSpPr>
        <p:sp>
          <p:nvSpPr>
            <p:cNvPr id="15" name="Rectangle 14"/>
            <p:cNvSpPr/>
            <p:nvPr/>
          </p:nvSpPr>
          <p:spPr>
            <a:xfrm>
              <a:off x="5580113" y="2761142"/>
              <a:ext cx="280831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itchFamily="2" charset="-79"/>
                  <a:cs typeface="Aharoni" pitchFamily="2" charset="-79"/>
                </a:rPr>
                <a:t>Sir Richard </a:t>
              </a:r>
              <a:r>
                <a:rPr lang="en-GB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itchFamily="2" charset="-79"/>
                  <a:cs typeface="Aharoni" pitchFamily="2" charset="-79"/>
                </a:rPr>
                <a:t>Branson</a:t>
              </a:r>
            </a:p>
            <a:p>
              <a:pPr algn="ctr"/>
              <a:endPara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endParaRPr>
            </a:p>
            <a:p>
              <a:pPr algn="ctr"/>
              <a:r>
                <a:rPr lang="en-GB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itchFamily="2" charset="-79"/>
                  <a:cs typeface="Aharoni" pitchFamily="2" charset="-79"/>
                </a:rPr>
                <a:t>Dyslexia</a:t>
              </a:r>
              <a:endParaRPr lang="en-GB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2050" name="Picture 2" descr="https://live.staticflickr.com/8146/7418781584_49a35ed580_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4" r="15276"/>
            <a:stretch/>
          </p:blipFill>
          <p:spPr bwMode="auto">
            <a:xfrm>
              <a:off x="899592" y="1665304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194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What is the Umbrella Project?</a:t>
            </a:r>
            <a:endParaRPr lang="en-GB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5194920" cy="4746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It is an art display which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celebrates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the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gifts and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talents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of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those who are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neurodiverse, and part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of a wider education project to celebrate neurodiversity, raise awareness and challenge stigma and discrimination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n-GB" sz="24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The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umbrellas celebrate the unique gifts of every child. Each umbrella is signed by a child stating “My Super Power is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...”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0517BEC-0235-4044-B70B-69542EA77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27" r="9363"/>
          <a:stretch/>
        </p:blipFill>
        <p:spPr>
          <a:xfrm>
            <a:off x="5834849" y="2561701"/>
            <a:ext cx="2880560" cy="288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Albert Einstein</a:t>
            </a: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Autism and Dyslexia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42" name="Picture 2" descr="https://upload.wikimedia.org/wikipedia/commons/a/a1/Albert_Einstein_1947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 b="20161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065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Will.I.Am</a:t>
            </a:r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290" name="Picture 2" descr="https://live.staticflickr.com/8009/7348170214_389db150f3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r="15069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425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Ryan Gosling</a:t>
            </a: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https://upload.wikimedia.org/wikipedia/commons/e/e6/Ryan_Gosling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3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242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Tom</a:t>
            </a:r>
            <a:b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Cruise</a:t>
            </a: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Dyslexia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https://upload.wikimedia.org/wikipedia/commons/2/24/Tom_Cruise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5"/>
          <a:stretch/>
        </p:blipFill>
        <p:spPr bwMode="auto">
          <a:xfrm>
            <a:off x="899592" y="1665304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46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Simone </a:t>
            </a:r>
            <a:r>
              <a:rPr lang="en-GB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Biles</a:t>
            </a:r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266" name="Picture 2" descr="https://upload.wikimedia.org/wikipedia/commons/7/7d/Simone_Biles_at_the_2016_Olympics_all-around_gold_medal_podium_%2828262782114%29_cropp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17415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25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Scott</a:t>
            </a: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Kelly</a:t>
            </a: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0" name="Picture 2" descr="https://upload.wikimedia.org/wikipedia/commons/1/15/Scott_J._Kell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72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9592" y="1665304"/>
            <a:ext cx="7488832" cy="4500000"/>
            <a:chOff x="899592" y="1665304"/>
            <a:chExt cx="7488832" cy="4500000"/>
          </a:xfrm>
        </p:grpSpPr>
        <p:sp>
          <p:nvSpPr>
            <p:cNvPr id="15" name="Rectangle 14"/>
            <p:cNvSpPr/>
            <p:nvPr/>
          </p:nvSpPr>
          <p:spPr>
            <a:xfrm>
              <a:off x="5580113" y="2761142"/>
              <a:ext cx="280831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itchFamily="2" charset="-79"/>
                  <a:cs typeface="Aharoni" pitchFamily="2" charset="-79"/>
                </a:rPr>
                <a:t>Justin </a:t>
              </a:r>
              <a:r>
                <a:rPr lang="en-GB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itchFamily="2" charset="-79"/>
                  <a:cs typeface="Aharoni" pitchFamily="2" charset="-79"/>
                </a:rPr>
                <a:t>Bieber</a:t>
              </a:r>
              <a:endPara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endParaRPr>
            </a:p>
            <a:p>
              <a:pPr algn="ctr"/>
              <a:endPara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endParaRPr>
            </a:p>
            <a:p>
              <a:pPr algn="ctr"/>
              <a:r>
                <a:rPr lang="en-GB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itchFamily="2" charset="-79"/>
                  <a:cs typeface="Aharoni" pitchFamily="2" charset="-79"/>
                </a:rPr>
                <a:t>ADHD</a:t>
              </a:r>
              <a:endParaRPr lang="en-GB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1026" name="Picture 2" descr="https://live.staticflickr.com/8045/8107447247_6333bf0c8a_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4" t="430" r="17514" b="7197"/>
            <a:stretch/>
          </p:blipFill>
          <p:spPr bwMode="auto">
            <a:xfrm>
              <a:off x="899592" y="1665304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57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Bart Simpson</a:t>
            </a:r>
          </a:p>
          <a:p>
            <a:pPr algn="ctr"/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s://sketchok.com/images/articles/01-cartoons/001-simpsons/20/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6"/>
          <a:stretch/>
        </p:blipFill>
        <p:spPr bwMode="auto">
          <a:xfrm>
            <a:off x="899592" y="1825206"/>
            <a:ext cx="4500000" cy="41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</a:t>
            </a:r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are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70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Young Neurodiversity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Ambassadors 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pic>
        <p:nvPicPr>
          <p:cNvPr id="5" name="Picture 4" descr="A person that is standing in the grass&#10;&#10;Description automatically generated">
            <a:extLst>
              <a:ext uri="{FF2B5EF4-FFF2-40B4-BE49-F238E27FC236}">
                <a16:creationId xmlns="" xmlns:a16="http://schemas.microsoft.com/office/drawing/2014/main" id="{6601DB2A-18AD-4DDA-9393-2E98988A5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10550" r="500" b="23833"/>
          <a:stretch/>
        </p:blipFill>
        <p:spPr>
          <a:xfrm>
            <a:off x="899592" y="1665305"/>
            <a:ext cx="4500000" cy="450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0113" y="2362757"/>
            <a:ext cx="2808311" cy="3105096"/>
          </a:xfrm>
          <a:prstGeom prst="rect">
            <a:avLst/>
          </a:prstGeom>
        </p:spPr>
        <p:txBody>
          <a:bodyPr wrap="square">
            <a:normAutofit fontScale="85000" lnSpcReduction="20000"/>
          </a:bodyPr>
          <a:lstStyle/>
          <a:p>
            <a:pPr algn="ctr"/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Josh 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Grenville-Wood</a:t>
            </a:r>
            <a:b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</a:b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World Ranked 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Professional Golfer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ADHD and Dyslexia</a:t>
            </a:r>
          </a:p>
        </p:txBody>
      </p:sp>
    </p:spTree>
    <p:extLst>
      <p:ext uri="{BB962C8B-B14F-4D97-AF65-F5344CB8AC3E}">
        <p14:creationId xmlns:p14="http://schemas.microsoft.com/office/powerpoint/2010/main" val="11070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Young Neurodiversity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Ambassadors 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113" y="2362757"/>
            <a:ext cx="3024335" cy="3105096"/>
          </a:xfrm>
          <a:prstGeom prst="rect">
            <a:avLst/>
          </a:prstGeom>
        </p:spPr>
        <p:txBody>
          <a:bodyPr wrap="square" anchor="ctr">
            <a:normAutofit fontScale="85000" lnSpcReduction="20000"/>
          </a:bodyPr>
          <a:lstStyle/>
          <a:p>
            <a:pPr algn="ctr"/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Siena Castellon 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</a:b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Founder of 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‘Neurodiversity 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Celebration Week’</a:t>
            </a:r>
          </a:p>
          <a:p>
            <a:pPr algn="ctr"/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ADHD, Autism and Dyslexia</a:t>
            </a:r>
          </a:p>
        </p:txBody>
      </p:sp>
      <p:pic>
        <p:nvPicPr>
          <p:cNvPr id="2050" name="Picture 2" descr="https://media.nesta.org.uk/images/Siena_Castellon.width-12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5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What is Neurodiversity?</a:t>
            </a:r>
            <a:endParaRPr lang="en-GB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107504" y="1844825"/>
            <a:ext cx="4824536" cy="44644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Neurodiversity is 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about 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celebrating ability.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Every 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achievement, 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 matter how 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small, 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is one step closer to becoming who you really are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It’s 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not about comparing yourself to others – 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it’s 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about being proud of </a:t>
            </a:r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what makes you unique!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9EA413A-70EB-4715-968F-366390B1A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51" y="1417638"/>
            <a:ext cx="4117061" cy="54677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6525344"/>
            <a:ext cx="4955947" cy="238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50" b="1" dirty="0">
                <a:solidFill>
                  <a:srgbClr val="0070C0"/>
                </a:solidFill>
                <a:cs typeface="Aharoni" pitchFamily="2" charset="-79"/>
              </a:rPr>
              <a:t>Used with </a:t>
            </a:r>
            <a:r>
              <a:rPr lang="en-GB" sz="950" b="1" dirty="0" smtClean="0">
                <a:solidFill>
                  <a:srgbClr val="0070C0"/>
                </a:solidFill>
                <a:cs typeface="Aharoni" pitchFamily="2" charset="-79"/>
              </a:rPr>
              <a:t>permission. Posters  are available </a:t>
            </a:r>
            <a:r>
              <a:rPr lang="en-GB" sz="950" b="1" dirty="0">
                <a:solidFill>
                  <a:srgbClr val="0070C0"/>
                </a:solidFill>
                <a:cs typeface="Aharoni" pitchFamily="2" charset="-79"/>
              </a:rPr>
              <a:t>from: www.etsy.com/shop/ADHDPosters</a:t>
            </a:r>
          </a:p>
        </p:txBody>
      </p:sp>
    </p:spTree>
    <p:extLst>
      <p:ext uri="{BB962C8B-B14F-4D97-AF65-F5344CB8AC3E}">
        <p14:creationId xmlns:p14="http://schemas.microsoft.com/office/powerpoint/2010/main" val="24564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Young Neurodiversity </a:t>
            </a:r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Ambassadors 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113" y="2074725"/>
            <a:ext cx="3024335" cy="3681160"/>
          </a:xfrm>
          <a:prstGeom prst="rect">
            <a:avLst/>
          </a:prstGeom>
        </p:spPr>
        <p:txBody>
          <a:bodyPr wrap="square" anchor="ctr">
            <a:normAutofit fontScale="92500" lnSpcReduction="20000"/>
          </a:bodyPr>
          <a:lstStyle/>
          <a:p>
            <a:pPr algn="ctr"/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Marcus Wilton </a:t>
            </a:r>
            <a:b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</a:b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Scored one of </a:t>
            </a:r>
            <a:r>
              <a:rPr lang="en-GB" sz="5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2018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’s top</a:t>
            </a:r>
            <a:r>
              <a:rPr lang="en-GB" sz="5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GB" sz="5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10 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SAT scores in 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the 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UK</a:t>
            </a:r>
          </a:p>
          <a:p>
            <a:pPr algn="ctr"/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ADHD</a:t>
            </a: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, Autism and </a:t>
            </a:r>
            <a:r>
              <a:rPr lang="en-GB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Dyslexia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7" r="3403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55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08520" y="274638"/>
            <a:ext cx="9361040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Share your Celebration with us</a:t>
            </a:r>
            <a:endParaRPr lang="en-GB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323528" y="5051411"/>
            <a:ext cx="8496944" cy="1008112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0000"/>
              </a:lnSpc>
              <a:buNone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Let’s change the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world, one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umbrella at a time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Send us your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photos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with you holding an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umbrella, wherever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are in the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world!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7" name="Picture 6" descr="A picture containing outdoor, sky&#10;&#10;Description automatically generated">
            <a:extLst>
              <a:ext uri="{FF2B5EF4-FFF2-40B4-BE49-F238E27FC236}">
                <a16:creationId xmlns="" xmlns:a16="http://schemas.microsoft.com/office/drawing/2014/main" id="{7CA32A3C-9EF8-4DD8-A213-B8D0DC8C8A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7332" r="6675" b="9820"/>
          <a:stretch/>
        </p:blipFill>
        <p:spPr>
          <a:xfrm>
            <a:off x="3253282" y="1417638"/>
            <a:ext cx="2683125" cy="3600000"/>
          </a:xfrm>
          <a:prstGeom prst="rect">
            <a:avLst/>
          </a:prstGeom>
        </p:spPr>
      </p:pic>
      <p:pic>
        <p:nvPicPr>
          <p:cNvPr id="8" name="Picture 7" descr="A picture containing sky, building, outdoor, clock&#10;&#10;Description automatically generated">
            <a:extLst>
              <a:ext uri="{FF2B5EF4-FFF2-40B4-BE49-F238E27FC236}">
                <a16:creationId xmlns="" xmlns:a16="http://schemas.microsoft.com/office/drawing/2014/main" id="{B8D95E38-A172-48C9-8EA5-0E850A51FD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t="5305" r="6634" b="12365"/>
          <a:stretch/>
        </p:blipFill>
        <p:spPr>
          <a:xfrm>
            <a:off x="6156176" y="1417638"/>
            <a:ext cx="2694339" cy="3600000"/>
          </a:xfrm>
          <a:prstGeom prst="rect">
            <a:avLst/>
          </a:prstGeom>
        </p:spPr>
      </p:pic>
      <p:pic>
        <p:nvPicPr>
          <p:cNvPr id="9" name="Picture 8" descr="A picture containing sky, mosque, building, place of worship&#10;&#10;Description automatically generated">
            <a:extLst>
              <a:ext uri="{FF2B5EF4-FFF2-40B4-BE49-F238E27FC236}">
                <a16:creationId xmlns="" xmlns:a16="http://schemas.microsoft.com/office/drawing/2014/main" id="{01EAB13E-C7C7-4773-B6EC-F9795BCC0C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4484" r="6635" b="13833"/>
          <a:stretch/>
        </p:blipFill>
        <p:spPr>
          <a:xfrm>
            <a:off x="323528" y="1417638"/>
            <a:ext cx="2709984" cy="3600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108520" y="6093296"/>
            <a:ext cx="9361040" cy="5715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#umbrellas #neurodiversity #</a:t>
            </a:r>
            <a:r>
              <a:rPr lang="en-GB" sz="2400" dirty="0" err="1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whatsyoursuperpower</a:t>
            </a:r>
            <a:endParaRPr lang="en-GB" sz="24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683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6512" y="274638"/>
            <a:ext cx="9180512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Diversity is inclusion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xmlns="" id="{1E154C60-F2EF-469A-80AD-8959190D2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42" y="1844824"/>
            <a:ext cx="8466116" cy="4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32434" y="353820"/>
            <a:ext cx="7279132" cy="1830380"/>
            <a:chOff x="457200" y="639540"/>
            <a:chExt cx="8229600" cy="206938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457200" y="639540"/>
              <a:ext cx="8229600" cy="8452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dirty="0" smtClean="0">
                  <a:solidFill>
                    <a:srgbClr val="0070C0"/>
                  </a:solidFill>
                  <a:latin typeface="Arial Rounded MT Bold" pitchFamily="34" charset="0"/>
                  <a:cs typeface="Aharoni" pitchFamily="2" charset="-79"/>
                </a:rPr>
                <a:t>Some disabilities look like this:</a:t>
              </a:r>
              <a:endParaRPr lang="en-GB" dirty="0">
                <a:solidFill>
                  <a:srgbClr val="0070C0"/>
                </a:solidFill>
                <a:latin typeface="Arial Rounded MT Bold" pitchFamily="34" charset="0"/>
                <a:cs typeface="Aharoni" pitchFamily="2" charset="-79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25" b="44351"/>
            <a:stretch/>
          </p:blipFill>
          <p:spPr>
            <a:xfrm>
              <a:off x="1547664" y="1594495"/>
              <a:ext cx="6048672" cy="111442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297271" y="2423161"/>
            <a:ext cx="4549458" cy="1869935"/>
            <a:chOff x="1681336" y="3356992"/>
            <a:chExt cx="5781328" cy="237626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6" t="70137" r="42756" b="7922"/>
            <a:stretch/>
          </p:blipFill>
          <p:spPr>
            <a:xfrm>
              <a:off x="4133850" y="4406127"/>
              <a:ext cx="876300" cy="1327129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1681336" y="3356992"/>
              <a:ext cx="5781328" cy="934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dirty="0" smtClean="0">
                  <a:solidFill>
                    <a:srgbClr val="0070C0"/>
                  </a:solidFill>
                  <a:latin typeface="Arial Rounded MT Bold" pitchFamily="34" charset="0"/>
                  <a:cs typeface="Aharoni" pitchFamily="2" charset="-79"/>
                </a:rPr>
                <a:t>Some look like this:</a:t>
              </a:r>
              <a:endParaRPr lang="en-GB" dirty="0">
                <a:solidFill>
                  <a:srgbClr val="0070C0"/>
                </a:solidFill>
                <a:latin typeface="Arial Rounded MT Bold" pitchFamily="34" charset="0"/>
                <a:cs typeface="Aharoni" pitchFamily="2" charset="-79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576" y="4509120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We ‘disable’ people when we only talk about what they ‘can not do’. We should talk more about what </a:t>
            </a:r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they ‘CAN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DO</a:t>
            </a:r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’.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/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positive attitude, kindness, honesty, citizenship, ambition, generosity, </a:t>
            </a:r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compassion and empathy are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not measured in exams – but those abilities </a:t>
            </a:r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and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qualities will determine your success and </a:t>
            </a:r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happiness…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because ‘I am’ and </a:t>
            </a:r>
          </a:p>
          <a:p>
            <a:pPr algn="just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‘I CAN’ are more important than ‘</a:t>
            </a:r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IQ’.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772816"/>
            <a:ext cx="4320480" cy="4752528"/>
          </a:xfrm>
        </p:spPr>
        <p:txBody>
          <a:bodyPr wrap="square">
            <a:normAutofit fontScale="90000"/>
          </a:bodyPr>
          <a:lstStyle/>
          <a:p>
            <a:pPr algn="l"/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SEND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is an ‘umbrella’ term for a range of  cognitive impairments affecting 14.6% of young </a:t>
            </a: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people</a:t>
            </a: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.</a:t>
            </a:r>
            <a:b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/>
            </a:r>
            <a:b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1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in 5 people are </a:t>
            </a: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neurodiverse, </a:t>
            </a: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including </a:t>
            </a: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conditions like Dyslexia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, </a:t>
            </a: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ADHD, </a:t>
            </a: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and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Autism.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/>
            </a:r>
            <a:b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/>
            </a:r>
            <a:b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These ‘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umbrella’ </a:t>
            </a: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terms describe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 range of differences in </a:t>
            </a: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how people’s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brains work</a:t>
            </a: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.</a:t>
            </a:r>
            <a:b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/>
            </a:r>
            <a:b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The </a:t>
            </a:r>
            <a:r>
              <a:rPr lang="en-GB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umbrella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has become a positive uplifting symbol of neurodiversity.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608512" cy="69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6512" y="274638"/>
            <a:ext cx="9180512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The Umbrella is a symbol of Neurodiversity</a:t>
            </a:r>
          </a:p>
        </p:txBody>
      </p:sp>
    </p:spTree>
    <p:extLst>
      <p:ext uri="{BB962C8B-B14F-4D97-AF65-F5344CB8AC3E}">
        <p14:creationId xmlns:p14="http://schemas.microsoft.com/office/powerpoint/2010/main" val="12246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6512" y="274638"/>
            <a:ext cx="9180512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Celebrate </a:t>
            </a:r>
            <a:r>
              <a:rPr lang="en-GB" sz="28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your </a:t>
            </a:r>
            <a:r>
              <a:rPr lang="en-GB" sz="28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differences with</a:t>
            </a:r>
            <a:br>
              <a:rPr lang="en-GB" sz="28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</a:br>
            <a:r>
              <a:rPr lang="en-GB" sz="28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the Umbrella Project</a:t>
            </a:r>
            <a:endParaRPr lang="en-GB" sz="2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64722" y="1556792"/>
            <a:ext cx="7778044" cy="5157192"/>
            <a:chOff x="323528" y="1628800"/>
            <a:chExt cx="7560840" cy="50131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628800"/>
              <a:ext cx="3342117" cy="501317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628800"/>
              <a:ext cx="4104456" cy="215483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3905672"/>
              <a:ext cx="4104456" cy="2736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00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FA01E01-8B6B-45B6-AA3B-47ACA72AF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8112" y="2258752"/>
            <a:ext cx="5184576" cy="37806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08520" y="274638"/>
            <a:ext cx="9361040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Students - take The Pledge</a:t>
            </a:r>
            <a:endParaRPr lang="en-GB" sz="40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251520" y="1628799"/>
            <a:ext cx="4680520" cy="4968553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We are calling on every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neurodiverse student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to speak openly about what it is like to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have a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neurodiverse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condition, for example:</a:t>
            </a:r>
          </a:p>
          <a:p>
            <a:pPr marL="0" indent="0">
              <a:buNone/>
            </a:pPr>
            <a:endParaRPr lang="en-GB" sz="24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ADHD</a:t>
            </a:r>
          </a:p>
          <a:p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Dyslexia</a:t>
            </a:r>
          </a:p>
          <a:p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Autism</a:t>
            </a:r>
          </a:p>
          <a:p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Tourette’s Syndrome</a:t>
            </a:r>
          </a:p>
          <a:p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Dyspraxia</a:t>
            </a:r>
          </a:p>
          <a:p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Dyslexia</a:t>
            </a:r>
          </a:p>
          <a:p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We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ask you to talk about your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ability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talents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and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potential.</a:t>
            </a:r>
          </a:p>
          <a:p>
            <a:pPr marL="0" indent="0">
              <a:buNone/>
            </a:pP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Tell 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the world you will not be defined by what you can ‘not’ </a:t>
            </a: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do, but what you CAN DO.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/>
            </a:r>
            <a:b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/>
            </a:r>
            <a:b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Make your neurodiversity a celebration!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-36512" y="274638"/>
            <a:ext cx="9217024" cy="1143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Celebrities who are Neurodiverse</a:t>
            </a:r>
            <a:endParaRPr lang="en-GB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916832"/>
            <a:ext cx="5004048" cy="4392488"/>
          </a:xfrm>
          <a:prstGeom prst="rect">
            <a:avLst/>
          </a:prstGeom>
        </p:spPr>
        <p:txBody>
          <a:bodyPr wrap="square" anchor="ctr">
            <a:normAutofit fontScale="92500" lnSpcReduction="20000"/>
          </a:bodyPr>
          <a:lstStyle/>
          <a:p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Neurodiversity can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 a </a:t>
            </a:r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superpower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if you learn how to use </a:t>
            </a:r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it.</a:t>
            </a:r>
          </a:p>
          <a:p>
            <a:endParaRPr lang="en-GB" sz="3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There are lots of successful people who are neurodiverse too.</a:t>
            </a:r>
          </a:p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Here are some of those people…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5122" name="Picture 2" descr="https://www.publicdomainpictures.net/pictures/40000/nahled/super-chi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60202"/>
            <a:ext cx="3114210" cy="47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6f913712-7bcf-4fb1-ba9b-1890cf9e68c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11398</TotalTime>
  <Words>577</Words>
  <Application>Microsoft Office PowerPoint</Application>
  <PresentationFormat>On-screen Show (4:3)</PresentationFormat>
  <Paragraphs>163</Paragraphs>
  <Slides>31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SEND is an ‘umbrella’ term for a range of  cognitive impairments affecting 14.6% of young people.  1 in 5 people are neurodiverse, including conditions like Dyslexia, ADHD, and Autism.   These ‘umbrella’ terms describe a range of differences in how people’s brains work.  The umbrella has become a positive uplifting symbol of neurodiversity.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Accommodations for Children with ADHD</dc:title>
  <dc:creator>Billie Dickens</dc:creator>
  <cp:lastModifiedBy>Billie Dickens</cp:lastModifiedBy>
  <cp:revision>1198</cp:revision>
  <cp:lastPrinted>2013-10-14T16:49:46Z</cp:lastPrinted>
  <dcterms:created xsi:type="dcterms:W3CDTF">2013-07-15T12:02:54Z</dcterms:created>
  <dcterms:modified xsi:type="dcterms:W3CDTF">2019-06-10T14:07:27Z</dcterms:modified>
</cp:coreProperties>
</file>