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8"/>
  </p:notesMasterIdLst>
  <p:handoutMasterIdLst>
    <p:handoutMasterId r:id="rId49"/>
  </p:handoutMasterIdLst>
  <p:sldIdLst>
    <p:sldId id="956" r:id="rId2"/>
    <p:sldId id="957" r:id="rId3"/>
    <p:sldId id="935" r:id="rId4"/>
    <p:sldId id="958" r:id="rId5"/>
    <p:sldId id="756" r:id="rId6"/>
    <p:sldId id="953" r:id="rId7"/>
    <p:sldId id="959" r:id="rId8"/>
    <p:sldId id="960" r:id="rId9"/>
    <p:sldId id="941" r:id="rId10"/>
    <p:sldId id="942" r:id="rId11"/>
    <p:sldId id="961" r:id="rId12"/>
    <p:sldId id="962" r:id="rId13"/>
    <p:sldId id="963" r:id="rId14"/>
    <p:sldId id="964" r:id="rId15"/>
    <p:sldId id="968" r:id="rId16"/>
    <p:sldId id="969" r:id="rId17"/>
    <p:sldId id="967" r:id="rId18"/>
    <p:sldId id="996" r:id="rId19"/>
    <p:sldId id="971" r:id="rId20"/>
    <p:sldId id="994" r:id="rId21"/>
    <p:sldId id="966" r:id="rId22"/>
    <p:sldId id="972" r:id="rId23"/>
    <p:sldId id="973" r:id="rId24"/>
    <p:sldId id="974" r:id="rId25"/>
    <p:sldId id="975" r:id="rId26"/>
    <p:sldId id="970" r:id="rId27"/>
    <p:sldId id="976" r:id="rId28"/>
    <p:sldId id="977" r:id="rId29"/>
    <p:sldId id="989" r:id="rId30"/>
    <p:sldId id="978" r:id="rId31"/>
    <p:sldId id="986" r:id="rId32"/>
    <p:sldId id="987" r:id="rId33"/>
    <p:sldId id="980" r:id="rId34"/>
    <p:sldId id="988" r:id="rId35"/>
    <p:sldId id="993" r:id="rId36"/>
    <p:sldId id="991" r:id="rId37"/>
    <p:sldId id="981" r:id="rId38"/>
    <p:sldId id="982" r:id="rId39"/>
    <p:sldId id="995" r:id="rId40"/>
    <p:sldId id="990" r:id="rId41"/>
    <p:sldId id="983" r:id="rId42"/>
    <p:sldId id="984" r:id="rId43"/>
    <p:sldId id="992" r:id="rId44"/>
    <p:sldId id="985" r:id="rId45"/>
    <p:sldId id="979" r:id="rId46"/>
    <p:sldId id="965" r:id="rId47"/>
  </p:sldIdLst>
  <p:sldSz cx="9144000" cy="6858000" type="screen4x3"/>
  <p:notesSz cx="6645275" cy="9775825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1087" autoAdjust="0"/>
  </p:normalViewPr>
  <p:slideViewPr>
    <p:cSldViewPr>
      <p:cViewPr>
        <p:scale>
          <a:sx n="107" d="100"/>
          <a:sy n="107" d="100"/>
        </p:scale>
        <p:origin x="-72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466"/>
    </p:cViewPr>
  </p:sorterViewPr>
  <p:notesViewPr>
    <p:cSldViewPr>
      <p:cViewPr varScale="1">
        <p:scale>
          <a:sx n="52" d="100"/>
          <a:sy n="52" d="100"/>
        </p:scale>
        <p:origin x="-1674" y="-10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BEF5-7D3B-4BF8-A9A8-0F5D78D579E0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17B5-A1B0-401B-B117-C66D6DB7A7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10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6E09-A0F7-4195-8DDA-670ABF85A003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B80F-5AFD-48D8-AABE-25DC3F90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3076-F744-47EF-947B-6CFBCAC70B88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B5E9-A3AB-4BE1-869A-08938B0E09F1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9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B4E2-E068-4FDF-AD94-0DB29EF52172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2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05-B5E2-48BD-833E-A525A2656E92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C669-8882-43A9-B252-3B0D08FE3251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4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8A44-E1C0-40D2-9AE9-B3B865AC3696}" type="datetime1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B59-EAC9-433C-840F-89E30DDDB3E7}" type="datetime1">
              <a:rPr lang="en-GB" smtClean="0"/>
              <a:t>09/03/2020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0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90A0-FBAF-4862-BBBB-56730D2646EE}" type="datetime1">
              <a:rPr lang="en-GB" smtClean="0"/>
              <a:t>09/03/2020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AF20-879E-4EA3-B34F-AC903D234302}" type="datetime1">
              <a:rPr lang="en-GB" smtClean="0"/>
              <a:t>09/03/2020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26D8-1B05-4914-A765-9BEAE714F640}" type="datetime1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83ED-125A-4134-A7C0-3D8D49064A6B}" type="datetime1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BB15-84EC-4890-8F7A-1DB422DD81BF}" type="datetime1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Paula.Stock@adhdfoundation.org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y9r-BmfbhAhUQ3OAKHTaYANcQjRx6BAgBEAU&amp;url=https://twitter.com/timhowardgk&amp;psig=AOvVaw1HBmg3m9cQWTqasBVclWIS&amp;ust=155665797395424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jiM_hmfbhAhUFSBUIHZRcAH4QjRx6BAgBEAU&amp;url=https://www.nme.com/news/film/dan-aykroyd-ghostbusters-3-update-2402563&amp;psig=AOvVaw21wOScNMhMnfw9QGx89ctU&amp;ust=155665811483576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12_vomPbhAhUIcBQKHbz7B5kQjRx6BAgBEAU&amp;url=https://www.thefamouspeople.com/profiles/billie-eilish-42253.php&amp;psig=AOvVaw0DhqCBjsbYRPUJfjdrzJ7f&amp;ust=155665785039612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3284984"/>
            <a:ext cx="1584176" cy="622920"/>
          </a:xfrm>
          <a:noFill/>
        </p:spPr>
        <p:txBody>
          <a:bodyPr anchor="ctr">
            <a:normAutofit/>
          </a:bodyPr>
          <a:lstStyle/>
          <a:p>
            <a:r>
              <a:rPr lang="en-GB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</a:t>
            </a:r>
            <a:endParaRPr lang="en-GB" dirty="0">
              <a:solidFill>
                <a:srgbClr val="31499C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4366" y="548680"/>
            <a:ext cx="6555268" cy="2776978"/>
            <a:chOff x="1612695" y="908720"/>
            <a:chExt cx="5918610" cy="2507273"/>
          </a:xfrm>
        </p:grpSpPr>
        <p:sp>
          <p:nvSpPr>
            <p:cNvPr id="7" name="Rectangle 6"/>
            <p:cNvSpPr/>
            <p:nvPr/>
          </p:nvSpPr>
          <p:spPr>
            <a:xfrm>
              <a:off x="1612696" y="908720"/>
              <a:ext cx="59186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NEURODIVERSITY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12695" y="1832050"/>
              <a:ext cx="5918610" cy="15839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CELEBRATION WEEK</a:t>
              </a:r>
            </a:p>
            <a:p>
              <a:pPr algn="ctr"/>
              <a:r>
                <a:rPr lang="en-US" sz="60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16</a:t>
              </a:r>
              <a:r>
                <a:rPr lang="en-US" sz="40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TH-</a:t>
              </a:r>
              <a:r>
                <a:rPr lang="en-US" sz="60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20</a:t>
              </a:r>
              <a:r>
                <a:rPr lang="en-US" sz="40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 MARCH </a:t>
              </a:r>
              <a:r>
                <a:rPr lang="en-US" sz="60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2020</a:t>
              </a:r>
              <a:endParaRPr lang="en-US" sz="60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80528" y="4896544"/>
            <a:ext cx="9361040" cy="1988840"/>
            <a:chOff x="-180528" y="4896544"/>
            <a:chExt cx="9361040" cy="1988840"/>
          </a:xfrm>
        </p:grpSpPr>
        <p:sp>
          <p:nvSpPr>
            <p:cNvPr id="15" name="Right Triangle 14"/>
            <p:cNvSpPr/>
            <p:nvPr/>
          </p:nvSpPr>
          <p:spPr>
            <a:xfrm>
              <a:off x="-180528" y="4896544"/>
              <a:ext cx="6336704" cy="1988840"/>
            </a:xfrm>
            <a:prstGeom prst="rtTriangle">
              <a:avLst/>
            </a:prstGeom>
            <a:solidFill>
              <a:srgbClr val="6B2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ight Triangle 12"/>
            <p:cNvSpPr/>
            <p:nvPr/>
          </p:nvSpPr>
          <p:spPr>
            <a:xfrm>
              <a:off x="-180528" y="5400600"/>
              <a:ext cx="6336704" cy="1484784"/>
            </a:xfrm>
            <a:prstGeom prst="rtTriangle">
              <a:avLst/>
            </a:prstGeom>
            <a:solidFill>
              <a:srgbClr val="314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-180528" y="5890964"/>
              <a:ext cx="6336704" cy="994420"/>
            </a:xfrm>
            <a:prstGeom prst="rtTriangle">
              <a:avLst/>
            </a:prstGeom>
            <a:solidFill>
              <a:srgbClr val="F7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067944" y="5256584"/>
              <a:ext cx="5112568" cy="1628800"/>
            </a:xfrm>
            <a:prstGeom prst="rtTriangle">
              <a:avLst/>
            </a:prstGeom>
            <a:solidFill>
              <a:srgbClr val="FF8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ight Triangle 15"/>
            <p:cNvSpPr/>
            <p:nvPr/>
          </p:nvSpPr>
          <p:spPr>
            <a:xfrm flipH="1">
              <a:off x="4067944" y="5760640"/>
              <a:ext cx="5112568" cy="1124744"/>
            </a:xfrm>
            <a:prstGeom prst="rtTriangle">
              <a:avLst/>
            </a:prstGeom>
            <a:solidFill>
              <a:srgbClr val="219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ight Triangle 16"/>
            <p:cNvSpPr/>
            <p:nvPr/>
          </p:nvSpPr>
          <p:spPr>
            <a:xfrm flipH="1">
              <a:off x="4067944" y="5949280"/>
              <a:ext cx="5112568" cy="936104"/>
            </a:xfrm>
            <a:prstGeom prst="rtTriangle">
              <a:avLst/>
            </a:prstGeom>
            <a:solidFill>
              <a:srgbClr val="FFE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0" y="4005064"/>
            <a:ext cx="3467140" cy="14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Shining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a light on successful neurodiverse role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models.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Making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the invisible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visible.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35AAA96-1E22-4EE5-A01E-BE41CDB5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4414" r="9475" b="4524"/>
          <a:stretch/>
        </p:blipFill>
        <p:spPr>
          <a:xfrm>
            <a:off x="1331640" y="1322666"/>
            <a:ext cx="6480720" cy="5292788"/>
          </a:xfrm>
        </p:spPr>
      </p:pic>
    </p:spTree>
    <p:extLst>
      <p:ext uri="{BB962C8B-B14F-4D97-AF65-F5344CB8AC3E}">
        <p14:creationId xmlns:p14="http://schemas.microsoft.com/office/powerpoint/2010/main" val="980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Schools take The Pledge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147248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celebrate neurodiversity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enable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young people with SEND to see themselves as intelligent achievers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challenge stigma, stereotype, discrimination and poverty of aspiration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Counter a deficit model of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intelligence, ability and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employability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Understand that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neurodiversity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Inclusion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Focus on strengths,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talents and abilities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Sign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on line and take the pledge for your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school.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Stage a school assembly to celebrate and educate about neurodiversity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www.neurodiversity-celebration-week.com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Umbrella Project </a:t>
            </a:r>
            <a:r>
              <a:rPr lang="en-GB" sz="6000" b="1" dirty="0" smtClean="0">
                <a:latin typeface="Aharoni" pitchFamily="2" charset="-79"/>
                <a:cs typeface="Aharoni" pitchFamily="2" charset="-79"/>
              </a:rPr>
              <a:t>2020</a:t>
            </a:r>
            <a:endParaRPr lang="en-GB" sz="60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323528" y="1772815"/>
            <a:ext cx="4690864" cy="3528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Individual schools can now participate in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this year’s 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Umbrella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Project by having their own umbrella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display in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their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For more information on how to get involved, contact Paula Stock at: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02" y="1700808"/>
            <a:ext cx="3264362" cy="4896544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23528" y="5435932"/>
            <a:ext cx="4987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  <a:hlinkClick r:id="rId4"/>
              </a:rPr>
              <a:t>Paula.Stock@adhdfoundation.org.uk</a:t>
            </a:r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5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Four young people talk about living with ADHD.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Where do you think they are now?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Zayn_Wi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899592" y="1665304"/>
            <a:ext cx="449988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032" y="2761142"/>
            <a:ext cx="149271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Zayn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Malik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Cruise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2/24/Tom_Cruise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Robbie Williams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Picture 4" descr="https://upload.wikimedia.org/wikipedia/commons/7/7d/Robbie_Williams%2C_Roundhouse%2C_London_%28Apple_Music_Festival%29_%2829825027052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7799" r="21101" b="7799"/>
          <a:stretch/>
        </p:blipFill>
        <p:spPr bwMode="auto">
          <a:xfrm rot="5400000"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025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Whoopi Goldberg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3074" name="Picture 2" descr="https://upload.wikimedia.org/wikipedia/commons/3/3c/Whoopi_Goldberg_-_Comic_Relief_2006_-_Daniel_Lange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09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Jobs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b/b9/Steve_Jobs_Headshot_2010-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Scott</a:t>
            </a: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Kelly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1/15/Scott_J._Ke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is this all about?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5194920" cy="474636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 - ‘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take the pledge’ and celebrate the intelligence, ability and employability of those individuals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Tourette’s Syndrome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5 people are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neurodiverse!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0517BEC-0235-4044-B70B-69542EA7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7" r="9363"/>
          <a:stretch/>
        </p:blipFill>
        <p:spPr>
          <a:xfrm>
            <a:off x="5834849" y="2561701"/>
            <a:ext cx="2880560" cy="2880560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7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Tim Howard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tim howard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8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Sir Richard </a:t>
              </a:r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Branson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050" name="Picture 2" descr="https://live.staticflickr.com/8146/7418781584_49a35ed580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4" r="15276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4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Rory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Bremner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www.mercurytheatre.co.uk/wp-content/uploads/2016/11/Rory-Bremner-IMAGE-e1478779006922-800x5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18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Daniel Radcliffe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Dyspraxia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a/a2/Daniel_Radcliffe_SDCC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Albert Einstein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upload.wikimedia.org/wikipedia/commons/a/a1/Albert_Einstein_194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0161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Michael Phelps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Picture 2" descr="https://upload.wikimedia.org/wikipedia/commons/2/27/Michael_Phelps_conquista_20%C2%AA_medalha_de_ouro_e_%C3%A9_ovacionado_1036424-09082016-_mg_7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4268" r="19999" b="456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12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1930145"/>
            <a:ext cx="28083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Ed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Sheeran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Speech and Language Difficulty and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Stutter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a/Ed_Sheeran_at_2012_Frequency_Festival_in_Austria_%28785262532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17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Russell Howard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yt3.ggpht.com/a-/AAuE7mDX0XI75EpZfpT7wqZMnl5VWdYhjnv2zvUB7A=s900-mo-c-c0xffffffff-rj-k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Jamie Oliver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f/f9/Jamie_Oliv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Will.I.Am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https://live.staticflickr.com/8009/7348170214_389db150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506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EA413A-70EB-4715-968F-366390B1A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09" y="116632"/>
            <a:ext cx="4705350" cy="62490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0760AD-B7F3-4513-A13C-2EBA673ADAEB}"/>
              </a:ext>
            </a:extLst>
          </p:cNvPr>
          <p:cNvSpPr txBox="1"/>
          <p:nvPr/>
        </p:nvSpPr>
        <p:spPr>
          <a:xfrm>
            <a:off x="539552" y="638132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Used </a:t>
            </a:r>
            <a:r>
              <a:rPr lang="en-GB" sz="1600" dirty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 permission posters available from: www.etsy.com/shop/ADHDPosters</a:t>
            </a:r>
          </a:p>
        </p:txBody>
      </p:sp>
    </p:spTree>
    <p:extLst>
      <p:ext uri="{BB962C8B-B14F-4D97-AF65-F5344CB8AC3E}">
        <p14:creationId xmlns:p14="http://schemas.microsoft.com/office/powerpoint/2010/main" val="37380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Steven Spielberg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2/20/Steven_Spielberg_%28360577265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768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Ryan Gosling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e/e6/Ryan_Gosling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Jim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Carrey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fiesta-mexicandublin.com/wp-content/uploads/2018/11/jim-carrey-bear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149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Gates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Dyscalculia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9592" y="1665305"/>
            <a:ext cx="4500000" cy="4500000"/>
            <a:chOff x="899592" y="1665305"/>
            <a:chExt cx="4500000" cy="4500000"/>
          </a:xfrm>
        </p:grpSpPr>
        <p:pic>
          <p:nvPicPr>
            <p:cNvPr id="2050" name="Picture 2" descr="https://upload.wikimedia.org/wikipedia/commons/b/bd/Bill_Gates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r="2889"/>
            <a:stretch/>
          </p:blipFill>
          <p:spPr bwMode="auto">
            <a:xfrm>
              <a:off x="899592" y="1665305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assets.stickpng.com/thumbs/58480fd7cef1014c0b5e494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8" b="36913"/>
            <a:stretch/>
          </p:blipFill>
          <p:spPr bwMode="auto">
            <a:xfrm>
              <a:off x="1010060" y="5589240"/>
              <a:ext cx="1689732" cy="44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Simone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Biles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upload.wikimedia.org/wikipedia/commons/7/7d/Simone_Biles_at_the_2016_Olympics_all-around_gold_medal_podium_%2828262782114%29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741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Aykroyd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irc_mi" descr="Image result for dan aykroyd ghostbusters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r="12418"/>
          <a:stretch/>
        </p:blipFill>
        <p:spPr bwMode="auto">
          <a:xfrm>
            <a:off x="899592" y="1665305"/>
            <a:ext cx="4509012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090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Justin Timberlake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e/ed/Justin_Timberlake_by_Gage_Skidmor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23564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Britney Spears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https://upload.wikimedia.org/wikipedia/commons/d/da/Britney_Spears_2013_%28Straighten_Crop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6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Heston Blumenthal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thumb/9/97/Hestonregentspark.jpg/1200px-Hestonregentsp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2051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Billie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Eilish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billie eilish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0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15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Diversity is inclusion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1E154C60-F2EF-469A-80AD-8959190D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8" y="1772816"/>
            <a:ext cx="8130304" cy="44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Emma Watson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b/b6/Emma_Watson_2012_Shankbone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Channing Tatum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 and 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3/Channing_Tatum_%2835732523270%29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Adam Levine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8/88/Adam_Levine_from_Maroon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r="619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Chance Raspberry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ksr-ugc.imgix.net/assets/019/380/657/64806080c1cc13fca74979350fdec198_original.jpg?ixlib=rb-1.1.0&amp;w=639&amp;fit=max&amp;v=1511642673&amp;auto=format&amp;gif-q=50&amp;q=92&amp;s=65e79e96bd7b4d4ea66cfa4360c892b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Smith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upload.wikimedia.org/wikipedia/commons/6/65/Will_Smith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73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Bart Simpson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sketchok.com/images/articles/01-cartoons/001-simpsons/20/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 bwMode="auto">
          <a:xfrm>
            <a:off x="899592" y="1825206"/>
            <a:ext cx="4500000" cy="41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next for your school?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How can you celebrate the unique intelligence, ability and talents of neurodiverse pupils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Dysgraphia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86902A-D893-4C86-91CF-239E5AF64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18" y="3356992"/>
            <a:ext cx="2703130" cy="2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4320480" cy="6192688"/>
          </a:xfrm>
        </p:spPr>
        <p:txBody>
          <a:bodyPr>
            <a:noAutofit/>
          </a:bodyPr>
          <a:lstStyle/>
          <a:p>
            <a:pPr algn="l"/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SEND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an ‘umbrella’ term for a range of  cognitive impairments affecting 14.6% of young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people.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Overall it is estimated that 1 in 5 people are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‘neurodiverse’, including the conditions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Dyslexia, Dyspraxia, Dyscalculia, ADHD and Autism.  These are ‘umbrella’ terms that describe a range of differences in the way some people’s brains work.</a:t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 Umbrella has become a positive uplifting symbol of neurodiversity.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624"/>
            <a:ext cx="4608512" cy="69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064" y="404664"/>
            <a:ext cx="7767368" cy="6073608"/>
            <a:chOff x="913059" y="692368"/>
            <a:chExt cx="7183363" cy="5616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/>
            <a:stretch/>
          </p:blipFill>
          <p:spPr>
            <a:xfrm>
              <a:off x="4499992" y="3500680"/>
              <a:ext cx="3596430" cy="2808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"/>
            <a:stretch/>
          </p:blipFill>
          <p:spPr>
            <a:xfrm>
              <a:off x="913059" y="3500680"/>
              <a:ext cx="3596430" cy="28086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" r="309" b="-12"/>
            <a:stretch/>
          </p:blipFill>
          <p:spPr>
            <a:xfrm>
              <a:off x="4499992" y="692368"/>
              <a:ext cx="3596430" cy="2808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r="1974"/>
            <a:stretch/>
          </p:blipFill>
          <p:spPr>
            <a:xfrm>
              <a:off x="913059" y="692368"/>
              <a:ext cx="3596430" cy="280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6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ADHD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20 people have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are unaware of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it. It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be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mild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moderate or severe. 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can affect concentration, memory, impulse control, sleep, planning and organising skills .Some parts of the brain develop a bit more slowly – but catch up in late teens.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is  not a behavioural disorder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it  is a myth that all those with ADHD behave inappropriately. 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Also,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not everyone with ADHD is hyperactive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Scientific research tells us that those with ADHD are highly creative and  more often academically gifted – though they tend to underachieve in exams because of memory difficulties.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a high number of people with ADHD who work in computing, the creative industries,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art, music, acting,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professional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sports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but you will find there are people with ADHD in every profession – including police officers, teachers,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engineers… just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about every job there is!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DD9C54BE-73DD-41FD-8DB2-5DFF23101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2" y="4878509"/>
            <a:ext cx="3456384" cy="13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Autism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affects approximately 1 in every 100 people.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impact on people in many different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ways.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Some people experience difficulty with social and communication skills.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Many people with autism are incredibly gifted and academically very successful as they can have excellent memory and analytical skills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many very successful people  with autism.  You will find people with autism in every career occupation – and every family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xmlns="" id="{86ECF91E-522C-4765-82FF-C6A980D8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632011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5B4070-5447-44EB-82C8-FBE209E3EF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6" y="260648"/>
            <a:ext cx="4500168" cy="6368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7E9555-C374-4852-8F21-2C2B3D5A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" y="260648"/>
            <a:ext cx="4483526" cy="6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f913712-7bcf-4fb1-ba9b-1890cf9e68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11099</TotalTime>
  <Words>505</Words>
  <Application>Microsoft Office PowerPoint</Application>
  <PresentationFormat>On-screen Show (4:3)</PresentationFormat>
  <Paragraphs>222</Paragraphs>
  <Slides>46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SEND is an ‘umbrella’ term for a range of  cognitive impairments affecting 14.6% of young people.  Overall it is estimated that 1 in 5 people are ‘neurodiverse’, including the conditions Dyslexia, Dyspraxia, Dyscalculia, ADHD and Autism.  These are ‘umbrella’ terms that describe a range of differences in the way some people’s brains work.  The Umbrella has become a positive uplifting symbol of neurodiversity.</vt:lpstr>
      <vt:lpstr>PowerPoint Presentation</vt:lpstr>
      <vt:lpstr>PowerPoint Presentation</vt:lpstr>
      <vt:lpstr>PowerPoint Presentation</vt:lpstr>
      <vt:lpstr>PowerPoint Presentation</vt:lpstr>
      <vt:lpstr>Shining a light on successful neurodiverse role models. Making the invisible visible.</vt:lpstr>
      <vt:lpstr>PowerPoint Presentation</vt:lpstr>
      <vt:lpstr>PowerPoint Presentation</vt:lpstr>
      <vt:lpstr>Four young people talk about living with ADHD. Where do you think they are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Accommodations for Children with ADHD</dc:title>
  <dc:creator>Clarissa Sorrentino</dc:creator>
  <cp:lastModifiedBy>Billie Dickens</cp:lastModifiedBy>
  <cp:revision>1157</cp:revision>
  <cp:lastPrinted>2013-10-14T16:49:46Z</cp:lastPrinted>
  <dcterms:created xsi:type="dcterms:W3CDTF">2013-07-15T12:02:54Z</dcterms:created>
  <dcterms:modified xsi:type="dcterms:W3CDTF">2020-03-09T12:01:15Z</dcterms:modified>
</cp:coreProperties>
</file>