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0" r:id="rId5"/>
    <p:sldId id="282" r:id="rId6"/>
    <p:sldId id="283" r:id="rId7"/>
    <p:sldId id="281" r:id="rId8"/>
    <p:sldId id="262" r:id="rId9"/>
    <p:sldId id="265" r:id="rId10"/>
    <p:sldId id="267" r:id="rId11"/>
    <p:sldId id="268" r:id="rId12"/>
    <p:sldId id="270" r:id="rId13"/>
    <p:sldId id="271" r:id="rId14"/>
    <p:sldId id="280" r:id="rId15"/>
  </p:sldIdLst>
  <p:sldSz cx="12192000" cy="6858000"/>
  <p:notesSz cx="6858000" cy="9144000"/>
  <p:embeddedFontLst>
    <p:embeddedFont>
      <p:font typeface="Avenir LT Std 35 Light" panose="020B0402020203020204" pitchFamily="34" charset="0"/>
      <p:regular r:id="rId16"/>
    </p:embeddedFont>
    <p:embeddedFont>
      <p:font typeface="Avenir LT Std 65 Medium" panose="020B0803020203020204" pitchFamily="34" charset="0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C9D"/>
    <a:srgbClr val="F4F5F7"/>
    <a:srgbClr val="019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EB1DA-E6E9-4AF3-39F2-D54F36EAE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E77B3-8578-FD48-5895-4F40A23DD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62369-FA41-DD04-2EDD-45047239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B7AB4-B14D-4B2E-2643-D7EA07CA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630-CDCD-8897-F8A6-DDA27FEF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665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552C-84C0-F1C0-45AE-7AB6823C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73695-0615-F2D4-D273-D2A11C4B3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4FB8C-BD31-C55B-022B-63C3B110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15A3-940C-A630-CA84-380AD56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836DD-9025-C7C5-2A52-AB3A52DD1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53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D8551-0383-25B1-E816-81C173506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822DB-2879-1FCC-AE98-897BCDAF6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63045-5708-8542-DDD8-5DEA08BD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EA94-BDF6-3D91-3A04-E1140636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00D2-869A-3A6D-8D32-DFCA7982A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08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3D21-348B-04EA-E1E3-7164F12E0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D5F97-4D2F-49DB-A1EE-E31F12660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8EDD4-CCB7-CF11-013F-811918A0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D2795-76FE-7E03-2D49-FCB014E9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E868-9907-5C59-EA1C-A87F9447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73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9C5B-69A3-C114-E910-261E3D3F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018D4-1E21-E162-E3C4-79490476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1064F-EB72-C91D-C837-FA57767B4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BD7D-3607-0E93-B337-4EFCB045A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34A89-1101-EB1E-B473-370E6BC7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2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2917C-EC79-00FF-C931-827EF81EF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4EE59-AFA9-F50E-385C-F4DE6E7A3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BACE7-8A07-1D93-E1F9-F0725CCE6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55084-9E87-366C-6436-43FAE700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8B052-175A-8D31-E41D-168C20F0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1C98-D15A-CBD8-EFFA-735CB0D0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2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9056-2062-7BA0-CA8D-AE35F945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EFEC-2291-7954-5EFB-E8037E385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A345F-48F4-A2F9-74A4-252277BF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2A41B-01B8-61B0-A161-07F28BE87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D07A5-4DA3-E1C3-A62F-4D909D0B6A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A2908-F042-3202-89E8-05E4A134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07F50-ABB3-93D9-7E0B-2FA0FAAC9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39EB2-8DEA-811F-C08D-F65DA91E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56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069F-FA64-36A9-0B84-8D3DFF23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C185E-A534-B73C-CD6E-975D528E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8FCB-8CA5-8AD9-2E24-054E742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2DF20-0351-18FB-274E-124A50F9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428B0-6268-EB2A-2D71-B74D5A6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C88C5-BEAD-2E7F-7FE2-1200C68A1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15FBF-46F6-BC8B-03D7-4B8FF9A9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52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012E-670D-AE2C-09A2-B3ACA6CE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4BB0-15A5-F280-4260-6178538E9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EC53A-C157-6B99-8AF0-D891438C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9E203-06B5-0DB0-F16F-EAEF18556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DFE1B-5A6C-209C-596B-7D0CE346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73B49D-E9E2-0314-40DC-6B782C541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9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6463-E4FA-0122-D1D2-2217A506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E8F1-C3DB-3CC1-DAA1-C49DDAA0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4EC-0678-0999-0270-F289BD0EE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6A8B1-C955-5226-7418-5BF24A67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81FA1-E64A-FD28-64BA-E9E6D322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E849A-8DC0-8D43-F154-231892EE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182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C5F67-179D-A697-6902-508E83D4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D3239-AAFB-5125-C58B-DB5FEBB5F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CC884-CA42-1F22-3791-A39FD8BAA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A6300-E040-4E1C-A78A-42CF3509173E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3F240-2280-0E44-19D5-D9D4803A4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25C64-395F-B33C-3632-A999ECB09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00909-E121-49BB-8FDB-ECB09AF3E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4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9.sv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The Neurodiversity Umbrella Project 2023</a:t>
            </a: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B09F2B-9E40-E0DD-4DCC-15E6E1842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16" y="30131"/>
            <a:ext cx="12193435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761A78-2218-D35F-2302-D5CDB19A1F38}"/>
              </a:ext>
            </a:extLst>
          </p:cNvPr>
          <p:cNvGrpSpPr/>
          <p:nvPr/>
        </p:nvGrpSpPr>
        <p:grpSpPr>
          <a:xfrm>
            <a:off x="2150811" y="8171928"/>
            <a:ext cx="7994916" cy="2800401"/>
            <a:chOff x="2150811" y="2996424"/>
            <a:chExt cx="7994916" cy="280040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995C28B-ED25-A2D2-2E87-5517CD3B53E3}"/>
                </a:ext>
              </a:extLst>
            </p:cNvPr>
            <p:cNvCxnSpPr>
              <a:cxnSpLocks/>
            </p:cNvCxnSpPr>
            <p:nvPr/>
          </p:nvCxnSpPr>
          <p:spPr>
            <a:xfrm>
              <a:off x="6148269" y="3298222"/>
              <a:ext cx="0" cy="2299447"/>
            </a:xfrm>
            <a:prstGeom prst="line">
              <a:avLst/>
            </a:prstGeom>
            <a:ln w="5715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2B0D0D3C-CF00-B96F-FB67-8ED57118E239}"/>
                </a:ext>
              </a:extLst>
            </p:cNvPr>
            <p:cNvSpPr/>
            <p:nvPr/>
          </p:nvSpPr>
          <p:spPr>
            <a:xfrm rot="4300985">
              <a:off x="5808448" y="5451666"/>
              <a:ext cx="283100" cy="407218"/>
            </a:xfrm>
            <a:prstGeom prst="arc">
              <a:avLst>
                <a:gd name="adj1" fmla="val 16200000"/>
                <a:gd name="adj2" fmla="val 8403049"/>
              </a:avLst>
            </a:prstGeom>
            <a:ln w="7620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B8CBF84-1650-A0C9-9614-17BC121CCC4B}"/>
                </a:ext>
              </a:extLst>
            </p:cNvPr>
            <p:cNvSpPr txBox="1"/>
            <p:nvPr/>
          </p:nvSpPr>
          <p:spPr>
            <a:xfrm>
              <a:off x="2150811" y="2996424"/>
              <a:ext cx="7994916" cy="14465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Neurodiversity is an umbrella</a:t>
              </a:r>
            </a:p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term for all kinds of minds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195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207"/>
          <a:stretch/>
        </p:blipFill>
        <p:spPr>
          <a:xfrm>
            <a:off x="0" y="-1611893"/>
            <a:ext cx="12192001" cy="12200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4" name="Picture 3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A51C4E25-A3D1-2B6D-4A8B-CAAD8D885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-2165" r="2" b="-2677"/>
          <a:stretch/>
        </p:blipFill>
        <p:spPr>
          <a:xfrm>
            <a:off x="-6489277" y="-1224678"/>
            <a:ext cx="8404377" cy="42937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739DBA-592D-A063-2434-9E0064F9F099}"/>
              </a:ext>
            </a:extLst>
          </p:cNvPr>
          <p:cNvGrpSpPr/>
          <p:nvPr/>
        </p:nvGrpSpPr>
        <p:grpSpPr>
          <a:xfrm>
            <a:off x="-1101599" y="3053542"/>
            <a:ext cx="375458" cy="375458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A60E9C-C065-1C0C-7509-49A21BF25303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718ECB57-4291-045D-6A6F-3C6016DDE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39AA6E-8B23-9814-53B0-45E19CDEB5C2}"/>
              </a:ext>
            </a:extLst>
          </p:cNvPr>
          <p:cNvGrpSpPr/>
          <p:nvPr/>
        </p:nvGrpSpPr>
        <p:grpSpPr>
          <a:xfrm>
            <a:off x="-1101599" y="7113490"/>
            <a:ext cx="375458" cy="375458"/>
            <a:chOff x="9243611" y="2165302"/>
            <a:chExt cx="2259106" cy="22591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D44F57-87B8-9083-FC01-8188079C6CB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2D8E7134-1E54-5E55-5E1E-F77D98AC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B20102-EC53-12D5-3A34-1BF1244D8FF9}"/>
              </a:ext>
            </a:extLst>
          </p:cNvPr>
          <p:cNvGrpSpPr/>
          <p:nvPr/>
        </p:nvGrpSpPr>
        <p:grpSpPr>
          <a:xfrm>
            <a:off x="-1101599" y="5083516"/>
            <a:ext cx="375458" cy="375458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880A46A-508F-134A-2682-B47A89B499A4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8BA5DDD6-1722-9A05-105C-AE1E0649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056DD66A-4352-AAE8-3C00-EE08088E95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3112872"/>
            <a:ext cx="3222171" cy="928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07F56D-003A-1537-B7EF-588180530598}"/>
              </a:ext>
            </a:extLst>
          </p:cNvPr>
          <p:cNvSpPr txBox="1"/>
          <p:nvPr/>
        </p:nvSpPr>
        <p:spPr>
          <a:xfrm>
            <a:off x="948454" y="722335"/>
            <a:ext cx="2791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Locations</a:t>
            </a:r>
          </a:p>
          <a:p>
            <a:r>
              <a:rPr lang="en-GB" sz="20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of public installations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F23105-D8B4-4403-9780-4609A1548D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EED34B82-3644-4F3F-E5B3-DD4A3A41B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"/>
            <a:ext cx="12192000" cy="6857195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33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27" y="4939645"/>
            <a:ext cx="2615974" cy="14234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8382014" y="1724180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7897259" y="1468508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343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D19E51-8F64-EF3F-4E23-A966C031D4EB}"/>
              </a:ext>
            </a:extLst>
          </p:cNvPr>
          <p:cNvSpPr txBox="1"/>
          <p:nvPr/>
        </p:nvSpPr>
        <p:spPr>
          <a:xfrm>
            <a:off x="664990" y="1737592"/>
            <a:ext cx="636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Avenir LT Std 65 Medium" panose="020B0803020203020204" pitchFamily="34" charset="0"/>
              </a:rPr>
              <a:t>Thanks for taking part!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5C4F1-9107-72F7-34A8-5C4369C23E7C}"/>
              </a:ext>
            </a:extLst>
          </p:cNvPr>
          <p:cNvSpPr txBox="1"/>
          <p:nvPr/>
        </p:nvSpPr>
        <p:spPr>
          <a:xfrm>
            <a:off x="750793" y="2507033"/>
            <a:ext cx="3489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venir LT Std 35 Light" panose="020B0402020203020204" pitchFamily="34" charset="0"/>
              </a:rPr>
              <a:t>We can’t wait to see your display.</a:t>
            </a:r>
          </a:p>
        </p:txBody>
      </p:sp>
    </p:spTree>
    <p:extLst>
      <p:ext uri="{BB962C8B-B14F-4D97-AF65-F5344CB8AC3E}">
        <p14:creationId xmlns:p14="http://schemas.microsoft.com/office/powerpoint/2010/main" val="1786705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9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9259941-9C2E-8D09-B012-C416E994D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1"/>
          <a:stretch/>
        </p:blipFill>
        <p:spPr>
          <a:xfrm>
            <a:off x="0" y="-1676401"/>
            <a:ext cx="12193433" cy="1648617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FDE2ED1-AEF9-47EE-9E18-10CA39886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5" r="10608"/>
          <a:stretch/>
        </p:blipFill>
        <p:spPr>
          <a:xfrm>
            <a:off x="-1726930" y="0"/>
            <a:ext cx="1610389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CBDAA9-2DB3-666E-3959-F6FC7F1072B8}"/>
              </a:ext>
            </a:extLst>
          </p:cNvPr>
          <p:cNvSpPr/>
          <p:nvPr/>
        </p:nvSpPr>
        <p:spPr>
          <a:xfrm>
            <a:off x="6455366" y="-848165"/>
            <a:ext cx="556182" cy="556182"/>
          </a:xfrm>
          <a:prstGeom prst="ellipse">
            <a:avLst/>
          </a:prstGeom>
          <a:solidFill>
            <a:srgbClr val="019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003AAA-89D4-BF88-6D4A-DDA0CEAB7689}"/>
              </a:ext>
            </a:extLst>
          </p:cNvPr>
          <p:cNvSpPr/>
          <p:nvPr/>
        </p:nvSpPr>
        <p:spPr>
          <a:xfrm>
            <a:off x="4211198" y="-1011860"/>
            <a:ext cx="327390" cy="327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0AD01-4062-80EE-2ABF-CE52DF9BAFF4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65 Medium" panose="020B0803020203020204" pitchFamily="34" charset="0"/>
              </a:rPr>
              <a:t>Who we 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C2C27-61B6-BC50-A18D-0B892C297A07}"/>
              </a:ext>
            </a:extLst>
          </p:cNvPr>
          <p:cNvSpPr txBox="1"/>
          <p:nvPr/>
        </p:nvSpPr>
        <p:spPr>
          <a:xfrm>
            <a:off x="709815" y="1491775"/>
            <a:ext cx="35013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The ADHD Foundation Neurodiversity Charity, based in Liverpool, is the largest user-led organisation of its kind in Europe, offering support to those with neurodevelopmental conditions such as ADHD, autism, dyslexia, dyspraxia, and Tourette’s Syndrome.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07398-F3B8-2921-4494-C02BB58955B7}"/>
              </a:ext>
            </a:extLst>
          </p:cNvPr>
          <p:cNvSpPr txBox="1"/>
          <p:nvPr/>
        </p:nvSpPr>
        <p:spPr>
          <a:xfrm>
            <a:off x="4841742" y="722334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What we 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A9D7A-9763-A6FD-AE68-4AAECC67E84F}"/>
              </a:ext>
            </a:extLst>
          </p:cNvPr>
          <p:cNvSpPr txBox="1"/>
          <p:nvPr/>
        </p:nvSpPr>
        <p:spPr>
          <a:xfrm>
            <a:off x="4553586" y="1491775"/>
            <a:ext cx="416907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offer a lifespan service, providing support to people from the Early Years through to adulthood.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Neurodiversity training for teachers, early years professionals, businesses, parents/ carers, healthcare workers, probation services and more.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Therapeutic services for school pupils and adults with neurodevelopmental conditions.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Private screening services.</a:t>
            </a:r>
            <a:b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</a:br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aim to create social change by working in partnership with agencies across all sectors (health, education, employment, justice).</a:t>
            </a:r>
            <a:endParaRPr lang="en-GB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A9EEAC-FE36-7205-2751-5A01FC2423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"/>
          </a:blip>
          <a:srcRect l="16097" r="10197"/>
          <a:stretch/>
        </p:blipFill>
        <p:spPr>
          <a:xfrm>
            <a:off x="730713" y="3980329"/>
            <a:ext cx="3201274" cy="287767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337FB6-36CC-BDF3-AB7B-AC9D6864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r="2508"/>
          <a:stretch/>
        </p:blipFill>
        <p:spPr bwMode="auto">
          <a:xfrm>
            <a:off x="9065047" y="2346905"/>
            <a:ext cx="3126953" cy="25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" y="-1"/>
            <a:ext cx="12193435" cy="68580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22FC6D8-47BE-B0ED-1A33-D9A2B2E2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0"/>
            <a:ext cx="3222171" cy="9289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20FE81-C33B-9F12-7D4B-2C4280DC6392}"/>
              </a:ext>
            </a:extLst>
          </p:cNvPr>
          <p:cNvSpPr txBox="1"/>
          <p:nvPr/>
        </p:nvSpPr>
        <p:spPr>
          <a:xfrm>
            <a:off x="664990" y="722335"/>
            <a:ext cx="5113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Why umbrellas?</a:t>
            </a:r>
          </a:p>
        </p:txBody>
      </p:sp>
      <p:grpSp>
        <p:nvGrpSpPr>
          <p:cNvPr id="12" name="!!Morph1">
            <a:extLst>
              <a:ext uri="{FF2B5EF4-FFF2-40B4-BE49-F238E27FC236}">
                <a16:creationId xmlns:a16="http://schemas.microsoft.com/office/drawing/2014/main" id="{02376137-888D-149D-BEDC-00ED4F493642}"/>
              </a:ext>
            </a:extLst>
          </p:cNvPr>
          <p:cNvGrpSpPr/>
          <p:nvPr/>
        </p:nvGrpSpPr>
        <p:grpSpPr>
          <a:xfrm>
            <a:off x="2150811" y="2996424"/>
            <a:ext cx="7994916" cy="2800401"/>
            <a:chOff x="2150811" y="2996424"/>
            <a:chExt cx="7994916" cy="280040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7733281-2D53-C894-8BC1-7AFAD5AC5FCB}"/>
                </a:ext>
              </a:extLst>
            </p:cNvPr>
            <p:cNvCxnSpPr>
              <a:cxnSpLocks/>
            </p:cNvCxnSpPr>
            <p:nvPr/>
          </p:nvCxnSpPr>
          <p:spPr>
            <a:xfrm>
              <a:off x="6148269" y="3307366"/>
              <a:ext cx="0" cy="2299447"/>
            </a:xfrm>
            <a:prstGeom prst="line">
              <a:avLst/>
            </a:prstGeom>
            <a:ln w="5715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3973F799-9972-AB2C-F6BC-60C4C94FAF95}"/>
                </a:ext>
              </a:extLst>
            </p:cNvPr>
            <p:cNvSpPr/>
            <p:nvPr/>
          </p:nvSpPr>
          <p:spPr>
            <a:xfrm rot="4300985">
              <a:off x="5808448" y="5451666"/>
              <a:ext cx="283100" cy="407218"/>
            </a:xfrm>
            <a:prstGeom prst="arc">
              <a:avLst>
                <a:gd name="adj1" fmla="val 16200000"/>
                <a:gd name="adj2" fmla="val 8403049"/>
              </a:avLst>
            </a:prstGeom>
            <a:ln w="76200">
              <a:solidFill>
                <a:srgbClr val="405C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D9B04F-3953-799C-D1D2-109FDA17E3E1}"/>
                </a:ext>
              </a:extLst>
            </p:cNvPr>
            <p:cNvSpPr txBox="1"/>
            <p:nvPr/>
          </p:nvSpPr>
          <p:spPr>
            <a:xfrm>
              <a:off x="2150811" y="2996424"/>
              <a:ext cx="7994916" cy="144655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Neurodiversity is an umbrella</a:t>
              </a:r>
            </a:p>
            <a:p>
              <a:pPr algn="ctr"/>
              <a:r>
                <a:rPr lang="en-GB" sz="4400" dirty="0">
                  <a:solidFill>
                    <a:srgbClr val="405C9D"/>
                  </a:solidFill>
                  <a:latin typeface="Avenir LT Std 35 Light" panose="020B0402020203020204" pitchFamily="34" charset="0"/>
                </a:rPr>
                <a:t>term for all kinds of minds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88BA4E0-278F-E097-A230-953240EAD3D6}"/>
              </a:ext>
            </a:extLst>
          </p:cNvPr>
          <p:cNvSpPr txBox="1"/>
          <p:nvPr/>
        </p:nvSpPr>
        <p:spPr>
          <a:xfrm>
            <a:off x="664990" y="4034660"/>
            <a:ext cx="314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hope to shed light on the strengths that neurodiversity can bring, whilst acknowledging the associated difficulties.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339F-20DD-CDDB-C6AE-F38A3C2A9741}"/>
              </a:ext>
            </a:extLst>
          </p:cNvPr>
          <p:cNvSpPr txBox="1"/>
          <p:nvPr/>
        </p:nvSpPr>
        <p:spPr>
          <a:xfrm>
            <a:off x="664990" y="5319273"/>
            <a:ext cx="314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Umbrella displays are a great way for schools and businesses to show their support!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430FB8-5485-6210-9C35-B8404198EBA2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40C868E-8DF8-F35A-8FB1-1E2BEE9FA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7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CBAFCF-0F2E-56DC-3235-8039FB7412A7}"/>
              </a:ext>
            </a:extLst>
          </p:cNvPr>
          <p:cNvSpPr/>
          <p:nvPr/>
        </p:nvSpPr>
        <p:spPr>
          <a:xfrm>
            <a:off x="-731520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2" b="72706"/>
          <a:stretch/>
        </p:blipFill>
        <p:spPr>
          <a:xfrm>
            <a:off x="8670664" y="-1934501"/>
            <a:ext cx="3951642" cy="187183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02AF492-8C41-5BF5-2584-7DDC3F37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-1473798" y="-766474"/>
            <a:ext cx="3222171" cy="928914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BD4FF365-0276-F411-EE5A-0E57C8D9A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1304850" y="-912588"/>
            <a:ext cx="12192001" cy="1825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515675-EB08-5C63-1071-B589F6A4E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770" y="3676454"/>
            <a:ext cx="2396743" cy="3181546"/>
          </a:xfrm>
          <a:prstGeom prst="rect">
            <a:avLst/>
          </a:prstGeom>
        </p:spPr>
      </p:pic>
      <p:pic>
        <p:nvPicPr>
          <p:cNvPr id="8" name="!!Morph2">
            <a:extLst>
              <a:ext uri="{FF2B5EF4-FFF2-40B4-BE49-F238E27FC236}">
                <a16:creationId xmlns:a16="http://schemas.microsoft.com/office/drawing/2014/main" id="{052E2640-CC13-B267-A55C-7C6FAE0A4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330" y="-2"/>
            <a:ext cx="4248505" cy="3195655"/>
          </a:xfrm>
          <a:prstGeom prst="rect">
            <a:avLst/>
          </a:prstGeom>
        </p:spPr>
      </p:pic>
      <p:pic>
        <p:nvPicPr>
          <p:cNvPr id="10" name="Picture 9" descr="A group of umbrellas from the ceiling&#10;&#10;Description automatically generated with medium confidence">
            <a:extLst>
              <a:ext uri="{FF2B5EF4-FFF2-40B4-BE49-F238E27FC236}">
                <a16:creationId xmlns:a16="http://schemas.microsoft.com/office/drawing/2014/main" id="{2EAA3ADA-3143-9312-E3F0-6FEDB0BCB8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994" y="0"/>
            <a:ext cx="2962657" cy="3950208"/>
          </a:xfrm>
          <a:prstGeom prst="rect">
            <a:avLst/>
          </a:prstGeom>
        </p:spPr>
      </p:pic>
      <p:pic>
        <p:nvPicPr>
          <p:cNvPr id="12" name="Picture 11" descr="A group of umbrellas in the air&#10;&#10;Description automatically generated with low confidence">
            <a:extLst>
              <a:ext uri="{FF2B5EF4-FFF2-40B4-BE49-F238E27FC236}">
                <a16:creationId xmlns:a16="http://schemas.microsoft.com/office/drawing/2014/main" id="{993FCD90-EEE9-3743-28F2-878656DD0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90" y="4791457"/>
            <a:ext cx="4312606" cy="2066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D27744-3274-7C52-10F8-A196A5A05142}"/>
              </a:ext>
            </a:extLst>
          </p:cNvPr>
          <p:cNvSpPr txBox="1"/>
          <p:nvPr/>
        </p:nvSpPr>
        <p:spPr>
          <a:xfrm>
            <a:off x="664990" y="722335"/>
            <a:ext cx="276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Examples</a:t>
            </a:r>
          </a:p>
        </p:txBody>
      </p:sp>
      <p:sp>
        <p:nvSpPr>
          <p:cNvPr id="14" name="!!Morph1">
            <a:extLst>
              <a:ext uri="{FF2B5EF4-FFF2-40B4-BE49-F238E27FC236}">
                <a16:creationId xmlns:a16="http://schemas.microsoft.com/office/drawing/2014/main" id="{C7A77120-1D9B-2106-83A3-AD290B3FB70B}"/>
              </a:ext>
            </a:extLst>
          </p:cNvPr>
          <p:cNvSpPr txBox="1"/>
          <p:nvPr/>
        </p:nvSpPr>
        <p:spPr>
          <a:xfrm>
            <a:off x="664990" y="1491776"/>
            <a:ext cx="26630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 love seeing the creative ways that different places choose to display their umbrellas.</a:t>
            </a:r>
          </a:p>
          <a:p>
            <a:endParaRPr lang="en-US" sz="1600" dirty="0">
              <a:solidFill>
                <a:srgbClr val="405C9D"/>
              </a:solidFill>
              <a:latin typeface="Avenir LT Std 35 Light" panose="020B0402020203020204" pitchFamily="34" charset="0"/>
            </a:endParaRP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Show us your pictures!</a:t>
            </a:r>
          </a:p>
          <a:p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Tag us on social media at @adhdfoundation, or send your shots through to </a:t>
            </a:r>
            <a:r>
              <a:rPr lang="en-US" sz="1600" u="sng" dirty="0" err="1">
                <a:solidFill>
                  <a:srgbClr val="405C9D"/>
                </a:solidFill>
                <a:latin typeface="Avenir LT Std 35 Light" panose="020B0402020203020204" pitchFamily="34" charset="0"/>
              </a:rPr>
              <a:t>NDumbrellaproject</a:t>
            </a:r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@</a:t>
            </a:r>
          </a:p>
          <a:p>
            <a:r>
              <a:rPr lang="en-US" sz="1600" u="sng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adhdfoundation.org.uk</a:t>
            </a:r>
            <a:r>
              <a:rPr lang="en-US" sz="16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E8907F8-2685-CFFD-446D-4B860EC377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371094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5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EF5E46-7923-4B2E-52E1-1AA7F5E9D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5" b="74581"/>
          <a:stretch/>
        </p:blipFill>
        <p:spPr>
          <a:xfrm>
            <a:off x="9864762" y="-1872343"/>
            <a:ext cx="3737917" cy="174325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3"/>
          <a:stretch/>
        </p:blipFill>
        <p:spPr>
          <a:xfrm>
            <a:off x="-1" y="0"/>
            <a:ext cx="12192001" cy="1825172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897C31B2-D5AC-62EE-A59F-E763A9297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0F7DB-F583-AC68-D483-9BF56790B8BC}"/>
              </a:ext>
            </a:extLst>
          </p:cNvPr>
          <p:cNvSpPr txBox="1"/>
          <p:nvPr/>
        </p:nvSpPr>
        <p:spPr>
          <a:xfrm>
            <a:off x="664990" y="1115657"/>
            <a:ext cx="5907932" cy="699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Useful information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CE5B5E-826A-A66C-588D-3164BD2B4E5D}"/>
              </a:ext>
            </a:extLst>
          </p:cNvPr>
          <p:cNvGrpSpPr/>
          <p:nvPr/>
        </p:nvGrpSpPr>
        <p:grpSpPr>
          <a:xfrm>
            <a:off x="8579224" y="2299447"/>
            <a:ext cx="2259106" cy="2259106"/>
            <a:chOff x="9243611" y="2165302"/>
            <a:chExt cx="2259106" cy="22591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A8B8F1-3521-44A4-C278-4A5B8EBF9101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ADF92307-5014-5F23-1301-1F67B01A4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9" name="Umbrella">
            <a:extLst>
              <a:ext uri="{FF2B5EF4-FFF2-40B4-BE49-F238E27FC236}">
                <a16:creationId xmlns:a16="http://schemas.microsoft.com/office/drawing/2014/main" id="{2572DCBC-24E3-4CDE-3CA4-18D5DD381E3C}"/>
              </a:ext>
            </a:extLst>
          </p:cNvPr>
          <p:cNvGrpSpPr/>
          <p:nvPr/>
        </p:nvGrpSpPr>
        <p:grpSpPr>
          <a:xfrm>
            <a:off x="1353671" y="2299447"/>
            <a:ext cx="2259106" cy="2259106"/>
            <a:chOff x="782161" y="2357087"/>
            <a:chExt cx="2259106" cy="22591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03C777-A5BF-8C49-A3A2-6D04D340E50B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A6D7E779-7145-FFE2-98D4-4EEACB819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C226A1-DB85-4261-CBC0-98A60BDD3555}"/>
              </a:ext>
            </a:extLst>
          </p:cNvPr>
          <p:cNvGrpSpPr/>
          <p:nvPr/>
        </p:nvGrpSpPr>
        <p:grpSpPr>
          <a:xfrm>
            <a:off x="4966448" y="2299447"/>
            <a:ext cx="2259106" cy="2259106"/>
            <a:chOff x="4765241" y="2340084"/>
            <a:chExt cx="2259106" cy="225910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2FD56EE-29C7-0FC6-B1FE-F853D318F418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64ECFDA7-9D8D-9FBD-450E-BE71D330D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899D93-5553-57A3-5445-6F98D7B70C1C}"/>
              </a:ext>
            </a:extLst>
          </p:cNvPr>
          <p:cNvSpPr txBox="1"/>
          <p:nvPr/>
        </p:nvSpPr>
        <p:spPr>
          <a:xfrm>
            <a:off x="1580030" y="4652061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Box of 25 Umbrellas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0EA86F-004A-9C18-5483-FE5310E7C56A}"/>
              </a:ext>
            </a:extLst>
          </p:cNvPr>
          <p:cNvSpPr txBox="1"/>
          <p:nvPr/>
        </p:nvSpPr>
        <p:spPr>
          <a:xfrm>
            <a:off x="5192805" y="4652060"/>
            <a:ext cx="18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Exclusive Resources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6748FF-0355-CE9F-9232-E937A947FC36}"/>
              </a:ext>
            </a:extLst>
          </p:cNvPr>
          <p:cNvSpPr txBox="1"/>
          <p:nvPr/>
        </p:nvSpPr>
        <p:spPr>
          <a:xfrm>
            <a:off x="8573009" y="4652060"/>
            <a:ext cx="2259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Training Webinars for Staff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A0836E-2BF3-ECD1-2413-B509160B64D6}"/>
              </a:ext>
            </a:extLst>
          </p:cNvPr>
          <p:cNvSpPr/>
          <p:nvPr/>
        </p:nvSpPr>
        <p:spPr>
          <a:xfrm>
            <a:off x="-4809744" y="4646387"/>
            <a:ext cx="4334256" cy="1698313"/>
          </a:xfrm>
          <a:prstGeom prst="roundRect">
            <a:avLst/>
          </a:prstGeom>
          <a:solidFill>
            <a:srgbClr val="405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5D4A89-B86F-4D26-4B27-2C4FFF8358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2209" b="22253"/>
          <a:stretch/>
        </p:blipFill>
        <p:spPr>
          <a:xfrm>
            <a:off x="-3707130" y="4646388"/>
            <a:ext cx="3057906" cy="169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597CA43-9FAB-944C-3E18-381E482BE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54EB021-0EB9-529E-9E5A-4671369B3661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1102B7-DBDF-AE7F-2116-6055E95BD970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A73E9EC-040B-82EC-E4C8-C66E82F01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25FBE6E-C242-9FBB-B79A-CCF4E3FDC442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ECD35BF-FC93-BA0C-3772-E624623F118A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1A44C6F5-C6B9-7219-3A97-85C11C8CF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574A28-66BC-090C-ED79-AD4F1C3DC539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A500FBE-894E-0904-3766-E1FF6DA21D6D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575D5165-E484-995C-A2FF-5E7F1012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5363C85-685E-5210-CD05-644EF6F695F6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0C94A1-97D6-0C7F-98DF-D2E39317E0C3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Five colours: blue, yellow, green, red, orange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2B843D-BD09-31FA-184C-37C6BC6A2524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</p:spTree>
    <p:extLst>
      <p:ext uri="{BB962C8B-B14F-4D97-AF65-F5344CB8AC3E}">
        <p14:creationId xmlns:p14="http://schemas.microsoft.com/office/powerpoint/2010/main" val="342970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F57614C0-DB85-70C5-FF2B-663361CE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66078D-E327-FDE4-C38E-EBFEF44CB618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398DBE0-1E0C-E52F-48F2-A55BCBA3D84E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CD63FFD5-5B83-9D92-6B94-DE61E95CA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266F635-2ECB-A161-6F4B-A70614BA1543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0702716-4F7F-1EB0-A907-604517B8DA0C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75C874C4-1746-2C56-F612-7A96F74BF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  <a:grp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332F77-0842-1F7F-D566-2F21720C735B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7181EC2-6C07-D2A3-FD91-D988133C9856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Text, icon&#10;&#10;Description automatically generated">
              <a:extLst>
                <a:ext uri="{FF2B5EF4-FFF2-40B4-BE49-F238E27FC236}">
                  <a16:creationId xmlns:a16="http://schemas.microsoft.com/office/drawing/2014/main" id="{EC601B4F-41C4-DDF9-6776-CA56B8E1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8ACF774-50B6-B107-0AEB-AEA330438548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95A9FC-FDCE-ADF0-C0D8-141805E2C85E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92149-9936-7822-DADB-A1B48FB6DE13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AB3FAF-2326-40FA-984D-B8588C8E3D9A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Use our resources to explain the project to students and staff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3381D6-5881-0DE8-B0FB-6055BF75F95B}"/>
              </a:ext>
            </a:extLst>
          </p:cNvPr>
          <p:cNvSpPr txBox="1"/>
          <p:nvPr/>
        </p:nvSpPr>
        <p:spPr>
          <a:xfrm>
            <a:off x="6481849" y="3059668"/>
            <a:ext cx="2359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Print out and put information near your display or in the classroom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41CCE3-F3DE-FBAD-E181-B6714338F672}"/>
              </a:ext>
            </a:extLst>
          </p:cNvPr>
          <p:cNvSpPr txBox="1"/>
          <p:nvPr/>
        </p:nvSpPr>
        <p:spPr>
          <a:xfrm>
            <a:off x="9040714" y="3059668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Page updated with new information throughout the project cycle!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2F3B5D-ED01-05CD-36F1-AE2E273A8067}"/>
              </a:ext>
            </a:extLst>
          </p:cNvPr>
          <p:cNvSpPr txBox="1"/>
          <p:nvPr/>
        </p:nvSpPr>
        <p:spPr>
          <a:xfrm>
            <a:off x="4204368" y="3059263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Including assemblies, lesson plans, activities, quizzes, and more</a:t>
            </a:r>
          </a:p>
        </p:txBody>
      </p:sp>
    </p:spTree>
    <p:extLst>
      <p:ext uri="{BB962C8B-B14F-4D97-AF65-F5344CB8AC3E}">
        <p14:creationId xmlns:p14="http://schemas.microsoft.com/office/powerpoint/2010/main" val="252408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FEE8DC3-2DD5-DB97-D3F4-26A79D2F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5"/>
          <a:stretch/>
        </p:blipFill>
        <p:spPr>
          <a:xfrm>
            <a:off x="0" y="-808"/>
            <a:ext cx="12192001" cy="6858807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B9A1475-0A56-AEC5-961E-5DFE54565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607" y="5569527"/>
            <a:ext cx="1458394" cy="793566"/>
          </a:xfrm>
          <a:prstGeom prst="rect">
            <a:avLst/>
          </a:prstGeom>
        </p:spPr>
      </p:pic>
      <p:pic>
        <p:nvPicPr>
          <p:cNvPr id="2" name="Picture 1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F0F820DB-0E43-BDD5-317F-D064CBBA1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-5843054"/>
            <a:ext cx="12192000" cy="5842246"/>
          </a:xfrm>
          <a:prstGeom prst="rect">
            <a:avLst/>
          </a:prstGeom>
        </p:spPr>
      </p:pic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61514233-EF63-C294-5093-5D9A10332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1" b="86453"/>
          <a:stretch/>
        </p:blipFill>
        <p:spPr>
          <a:xfrm>
            <a:off x="0" y="-16328"/>
            <a:ext cx="3222171" cy="928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48ADD-CFE2-3064-5553-5F99C55B5393}"/>
              </a:ext>
            </a:extLst>
          </p:cNvPr>
          <p:cNvGrpSpPr/>
          <p:nvPr/>
        </p:nvGrpSpPr>
        <p:grpSpPr>
          <a:xfrm>
            <a:off x="664990" y="768077"/>
            <a:ext cx="1261897" cy="1261897"/>
            <a:chOff x="782161" y="2357087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58DF9C-8B13-1741-55D8-11BF57A7131A}"/>
                </a:ext>
              </a:extLst>
            </p:cNvPr>
            <p:cNvSpPr/>
            <p:nvPr/>
          </p:nvSpPr>
          <p:spPr>
            <a:xfrm>
              <a:off x="782161" y="2357087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0855E8-034D-9BCC-003B-C6787E42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69" y="2450595"/>
              <a:ext cx="2072090" cy="2072090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AA9919B-A2CD-1625-C207-691483E84D0D}"/>
              </a:ext>
            </a:extLst>
          </p:cNvPr>
          <p:cNvGrpSpPr/>
          <p:nvPr/>
        </p:nvGrpSpPr>
        <p:grpSpPr>
          <a:xfrm>
            <a:off x="664990" y="4828025"/>
            <a:ext cx="1261897" cy="1261897"/>
            <a:chOff x="9243611" y="2165302"/>
            <a:chExt cx="2259106" cy="225910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33E6801-0A76-EB6A-92C7-90AF5FC7FC8B}"/>
                </a:ext>
              </a:extLst>
            </p:cNvPr>
            <p:cNvSpPr/>
            <p:nvPr/>
          </p:nvSpPr>
          <p:spPr>
            <a:xfrm>
              <a:off x="9243611" y="2165302"/>
              <a:ext cx="2259106" cy="2259106"/>
            </a:xfrm>
            <a:prstGeom prst="roundRect">
              <a:avLst/>
            </a:prstGeom>
            <a:solidFill>
              <a:srgbClr val="405C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1E54F9E-125B-3A03-1BDC-129319062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4829" y="2366520"/>
              <a:ext cx="1856671" cy="185667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11109-D6CB-9FF8-2884-0C94866189D6}"/>
              </a:ext>
            </a:extLst>
          </p:cNvPr>
          <p:cNvGrpSpPr/>
          <p:nvPr/>
        </p:nvGrpSpPr>
        <p:grpSpPr>
          <a:xfrm>
            <a:off x="664990" y="2798051"/>
            <a:ext cx="1261897" cy="1261897"/>
            <a:chOff x="4765241" y="2340084"/>
            <a:chExt cx="2259106" cy="2259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555EAD9-298C-1EB7-BCB1-358F11D71E61}"/>
                </a:ext>
              </a:extLst>
            </p:cNvPr>
            <p:cNvSpPr/>
            <p:nvPr/>
          </p:nvSpPr>
          <p:spPr>
            <a:xfrm>
              <a:off x="4765241" y="2340084"/>
              <a:ext cx="2259106" cy="22591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Text, icon&#10;&#10;Description automatically generated">
              <a:extLst>
                <a:ext uri="{FF2B5EF4-FFF2-40B4-BE49-F238E27FC236}">
                  <a16:creationId xmlns:a16="http://schemas.microsoft.com/office/drawing/2014/main" id="{12E0DB75-3BC3-7576-E323-E195C3FD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8749" y="2433592"/>
              <a:ext cx="2072090" cy="2072090"/>
            </a:xfrm>
            <a:prstGeom prst="rect">
              <a:avLst/>
            </a:prstGeom>
            <a:grpFill/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C41875A-8A66-63F7-24F8-1EF1B0CF0211}"/>
              </a:ext>
            </a:extLst>
          </p:cNvPr>
          <p:cNvSpPr txBox="1"/>
          <p:nvPr/>
        </p:nvSpPr>
        <p:spPr>
          <a:xfrm>
            <a:off x="2131359" y="5089238"/>
            <a:ext cx="2084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‘Introduction to Neurodiversity’ training webinars for all staff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F5B2CA-9075-5216-CDF6-9094BB0D2E09}"/>
              </a:ext>
            </a:extLst>
          </p:cNvPr>
          <p:cNvSpPr txBox="1"/>
          <p:nvPr/>
        </p:nvSpPr>
        <p:spPr>
          <a:xfrm>
            <a:off x="4537794" y="5088833"/>
            <a:ext cx="1684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Wednesday 7</a:t>
            </a:r>
            <a:r>
              <a:rPr lang="en-GB" sz="1400" baseline="300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</a:t>
            </a:r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 June and Tuesday 26</a:t>
            </a:r>
            <a:r>
              <a:rPr lang="en-GB" sz="1400" baseline="300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th</a:t>
            </a:r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 June at 15:00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B7EC45-A0E9-579E-B6A4-D8EFA1E9776C}"/>
              </a:ext>
            </a:extLst>
          </p:cNvPr>
          <p:cNvSpPr txBox="1"/>
          <p:nvPr/>
        </p:nvSpPr>
        <p:spPr>
          <a:xfrm>
            <a:off x="6544302" y="5088833"/>
            <a:ext cx="1902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An introduction to our many training options for education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AAA628-740B-AC25-D7B8-813994CCC523}"/>
              </a:ext>
            </a:extLst>
          </p:cNvPr>
          <p:cNvSpPr txBox="1"/>
          <p:nvPr/>
        </p:nvSpPr>
        <p:spPr>
          <a:xfrm>
            <a:off x="-2962635" y="5208085"/>
            <a:ext cx="2791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405C9D"/>
                </a:solidFill>
                <a:latin typeface="Avenir LT Std 65 Medium" panose="020B0803020203020204" pitchFamily="34" charset="0"/>
              </a:rPr>
              <a:t>Locations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81FCCC-AC11-B235-BD23-266BFA80758A}"/>
              </a:ext>
            </a:extLst>
          </p:cNvPr>
          <p:cNvSpPr txBox="1"/>
          <p:nvPr/>
        </p:nvSpPr>
        <p:spPr>
          <a:xfrm>
            <a:off x="4587084" y="1029693"/>
            <a:ext cx="1580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You can keep umbrellas to reuse next year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F21A86-799F-966B-42DE-AABA73752844}"/>
              </a:ext>
            </a:extLst>
          </p:cNvPr>
          <p:cNvSpPr txBox="1"/>
          <p:nvPr/>
        </p:nvSpPr>
        <p:spPr>
          <a:xfrm>
            <a:off x="6937474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Five colours: blue, yellow, green, red, orange (no pink)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FB54F-131E-C13B-6B7C-F7F7F6D8195D}"/>
              </a:ext>
            </a:extLst>
          </p:cNvPr>
          <p:cNvSpPr txBox="1"/>
          <p:nvPr/>
        </p:nvSpPr>
        <p:spPr>
          <a:xfrm>
            <a:off x="2131359" y="1029693"/>
            <a:ext cx="168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Each umbrella has a hole drilled in the top to hang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C96F8B-27AA-1225-7A11-FF70D18F8244}"/>
              </a:ext>
            </a:extLst>
          </p:cNvPr>
          <p:cNvSpPr txBox="1"/>
          <p:nvPr/>
        </p:nvSpPr>
        <p:spPr>
          <a:xfrm>
            <a:off x="8769155" y="5082908"/>
            <a:ext cx="1655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405C9D"/>
                </a:solidFill>
                <a:latin typeface="Avenir LT Std 35 Light" panose="020B0402020203020204" pitchFamily="34" charset="0"/>
              </a:rPr>
              <a:t>Recorded and available to watch after the event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A95DA77-2AE9-0839-658F-4604429993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94" y="6917633"/>
            <a:ext cx="725627" cy="725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8BD126-A427-07F1-BD38-EB1D2819C492}"/>
              </a:ext>
            </a:extLst>
          </p:cNvPr>
          <p:cNvSpPr txBox="1"/>
          <p:nvPr/>
        </p:nvSpPr>
        <p:spPr>
          <a:xfrm>
            <a:off x="2131359" y="3059668"/>
            <a:ext cx="187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Use our resources to explain the project to students and staff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2CA5A8-616D-9DD4-105B-4529B53F35E0}"/>
              </a:ext>
            </a:extLst>
          </p:cNvPr>
          <p:cNvSpPr txBox="1"/>
          <p:nvPr/>
        </p:nvSpPr>
        <p:spPr>
          <a:xfrm>
            <a:off x="6481849" y="3059668"/>
            <a:ext cx="2359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Print out and put information near your display or in the classroom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4D0277-58E1-8A4F-7895-C254BBE878B9}"/>
              </a:ext>
            </a:extLst>
          </p:cNvPr>
          <p:cNvSpPr txBox="1"/>
          <p:nvPr/>
        </p:nvSpPr>
        <p:spPr>
          <a:xfrm>
            <a:off x="9040714" y="3059668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Page updated with new information throughout the project cycle!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AFBED7-346F-0629-ACA5-E2D89B4A2857}"/>
              </a:ext>
            </a:extLst>
          </p:cNvPr>
          <p:cNvSpPr txBox="1"/>
          <p:nvPr/>
        </p:nvSpPr>
        <p:spPr>
          <a:xfrm>
            <a:off x="4204368" y="3059263"/>
            <a:ext cx="2078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Avenir LT Std 35 Light" panose="020B0402020203020204" pitchFamily="34" charset="0"/>
              </a:rPr>
              <a:t>Including assemblies, lesson plans, activities, quizzes, and more</a:t>
            </a:r>
          </a:p>
        </p:txBody>
      </p:sp>
    </p:spTree>
    <p:extLst>
      <p:ext uri="{BB962C8B-B14F-4D97-AF65-F5344CB8AC3E}">
        <p14:creationId xmlns:p14="http://schemas.microsoft.com/office/powerpoint/2010/main" val="1701918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13fd4f6-2e1b-4d88-a58d-619911081fb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E6C7CBD011324FA65CA5EE03673CBD" ma:contentTypeVersion="14" ma:contentTypeDescription="Create a new document." ma:contentTypeScope="" ma:versionID="b30210cd2032511d3ab754c92fe18879">
  <xsd:schema xmlns:xsd="http://www.w3.org/2001/XMLSchema" xmlns:xs="http://www.w3.org/2001/XMLSchema" xmlns:p="http://schemas.microsoft.com/office/2006/metadata/properties" xmlns:ns3="e13fd4f6-2e1b-4d88-a58d-619911081fbf" xmlns:ns4="d49c11e2-30c0-4022-b59a-974eebf65597" targetNamespace="http://schemas.microsoft.com/office/2006/metadata/properties" ma:root="true" ma:fieldsID="17c66487a9695e816f589a550455df5d" ns3:_="" ns4:_="">
    <xsd:import namespace="e13fd4f6-2e1b-4d88-a58d-619911081fbf"/>
    <xsd:import namespace="d49c11e2-30c0-4022-b59a-974eebf655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fd4f6-2e1b-4d88-a58d-619911081f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c11e2-30c0-4022-b59a-974eebf655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76BF31-8454-4E40-9A0B-12F3345A0B5E}">
  <ds:schemaRefs>
    <ds:schemaRef ds:uri="http://www.w3.org/XML/1998/namespace"/>
    <ds:schemaRef ds:uri="http://schemas.microsoft.com/office/infopath/2007/PartnerControls"/>
    <ds:schemaRef ds:uri="d49c11e2-30c0-4022-b59a-974eebf65597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e13fd4f6-2e1b-4d88-a58d-619911081fbf"/>
  </ds:schemaRefs>
</ds:datastoreItem>
</file>

<file path=customXml/itemProps2.xml><?xml version="1.0" encoding="utf-8"?>
<ds:datastoreItem xmlns:ds="http://schemas.openxmlformats.org/officeDocument/2006/customXml" ds:itemID="{87E1F3EE-AB19-4E43-BCC3-5C2260CCE8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fd4f6-2e1b-4d88-a58d-619911081fbf"/>
    <ds:schemaRef ds:uri="d49c11e2-30c0-4022-b59a-974eebf655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3DE6F84-4907-4902-B644-1E9A06411B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536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Avenir LT Std 65 Medium</vt:lpstr>
      <vt:lpstr>Avenir LT Std 35 Light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Beale</dc:creator>
  <cp:lastModifiedBy>Josh Beale</cp:lastModifiedBy>
  <cp:revision>16</cp:revision>
  <dcterms:created xsi:type="dcterms:W3CDTF">2023-02-21T11:21:48Z</dcterms:created>
  <dcterms:modified xsi:type="dcterms:W3CDTF">2023-06-01T08:43:06Z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0x010100B1E6C7CBD011324FA65CA5EE03673CBD</vt:lpwstr>
  </property>
</Properties>
</file>